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0"/>
  </p:notesMasterIdLst>
  <p:sldIdLst>
    <p:sldId id="256" r:id="rId2"/>
    <p:sldId id="280" r:id="rId3"/>
    <p:sldId id="275" r:id="rId4"/>
    <p:sldId id="273" r:id="rId5"/>
    <p:sldId id="278" r:id="rId6"/>
    <p:sldId id="279" r:id="rId7"/>
    <p:sldId id="281"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80790" autoAdjust="0"/>
  </p:normalViewPr>
  <p:slideViewPr>
    <p:cSldViewPr>
      <p:cViewPr varScale="1">
        <p:scale>
          <a:sx n="67" d="100"/>
          <a:sy n="67" d="100"/>
        </p:scale>
        <p:origin x="738" y="72"/>
      </p:cViewPr>
      <p:guideLst>
        <p:guide orient="horz" pos="2160"/>
        <p:guide pos="3840"/>
        <p:guide pos="397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71D04-F597-4844-9143-F0277D50461D}" type="datetimeFigureOut">
              <a:rPr lang="en-US" smtClean="0"/>
              <a:t>12/17/2019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71ADF-7F88-4CDA-9B89-FA05C64B6029}" type="slidenum">
              <a:rPr lang="en-US" smtClean="0"/>
              <a:t>‹#›</a:t>
            </a:fld>
            <a:endParaRPr lang="en-US"/>
          </a:p>
        </p:txBody>
      </p:sp>
    </p:spTree>
    <p:extLst>
      <p:ext uri="{BB962C8B-B14F-4D97-AF65-F5344CB8AC3E}">
        <p14:creationId xmlns:p14="http://schemas.microsoft.com/office/powerpoint/2010/main" val="263530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71ADF-7F88-4CDA-9B89-FA05C64B6029}" type="slidenum">
              <a:rPr lang="en-US" smtClean="0"/>
              <a:t>0</a:t>
            </a:fld>
            <a:endParaRPr lang="en-US"/>
          </a:p>
        </p:txBody>
      </p:sp>
    </p:spTree>
    <p:extLst>
      <p:ext uri="{BB962C8B-B14F-4D97-AF65-F5344CB8AC3E}">
        <p14:creationId xmlns:p14="http://schemas.microsoft.com/office/powerpoint/2010/main" val="1527216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that regional opportunity assessment, assisted by Synapse Energy Economics and Meister Consulting (now Cadmus), we found that switching to advanced heat pumps for space and water heating from burning fossil fuels is a major opportunity to increase energy efficiency and reduce carbon emissions.  To maximize the economic benefits of this strategic electrification, we identified three key elements:</a:t>
            </a:r>
          </a:p>
          <a:p>
            <a:pPr marL="228600" indent="-228600">
              <a:buAutoNum type="arabicPeriod"/>
            </a:pPr>
            <a:r>
              <a:rPr lang="en-US" baseline="0" dirty="0" smtClean="0"/>
              <a:t>The need to catalyze the broad market adoption </a:t>
            </a:r>
            <a:r>
              <a:rPr lang="en-US" baseline="0" smtClean="0"/>
              <a:t>of advanced </a:t>
            </a:r>
            <a:r>
              <a:rPr lang="en-US" baseline="0" dirty="0" smtClean="0"/>
              <a:t>heat pump technology that performs efficiently even in very cold temperatures. </a:t>
            </a:r>
          </a:p>
          <a:p>
            <a:pPr marL="228600" indent="-228600">
              <a:buAutoNum type="arabicPeriod"/>
            </a:pPr>
            <a:r>
              <a:rPr lang="en-US" baseline="0" dirty="0" smtClean="0"/>
              <a:t>Adopt </a:t>
            </a:r>
            <a:r>
              <a:rPr lang="en-US" baseline="0" dirty="0" err="1" smtClean="0"/>
              <a:t>qualtiy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9971ADF-7F88-4CDA-9B89-FA05C64B6029}" type="slidenum">
              <a:rPr lang="en-US" smtClean="0"/>
              <a:t>2</a:t>
            </a:fld>
            <a:endParaRPr lang="en-US"/>
          </a:p>
        </p:txBody>
      </p:sp>
    </p:spTree>
    <p:extLst>
      <p:ext uri="{BB962C8B-B14F-4D97-AF65-F5344CB8AC3E}">
        <p14:creationId xmlns:p14="http://schemas.microsoft.com/office/powerpoint/2010/main" val="4124758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5000"/>
            <a:lum/>
          </a:blip>
          <a:srcRect/>
          <a:tile tx="0" ty="0" sx="84000" sy="84000" flip="none" algn="tl"/>
        </a:blipFill>
        <a:effectLst/>
      </p:bgPr>
    </p:bg>
    <p:spTree>
      <p:nvGrpSpPr>
        <p:cNvPr id="1" name=""/>
        <p:cNvGrpSpPr/>
        <p:nvPr/>
      </p:nvGrpSpPr>
      <p:grpSpPr>
        <a:xfrm>
          <a:off x="0" y="0"/>
          <a:ext cx="0" cy="0"/>
          <a:chOff x="0" y="0"/>
          <a:chExt cx="0" cy="0"/>
        </a:xfrm>
      </p:grpSpPr>
      <p:sp>
        <p:nvSpPr>
          <p:cNvPr id="10" name="Rectangle 9"/>
          <p:cNvSpPr/>
          <p:nvPr userDrawn="1"/>
        </p:nvSpPr>
        <p:spPr>
          <a:xfrm>
            <a:off x="0" y="2667000"/>
            <a:ext cx="12192000" cy="1752600"/>
          </a:xfrm>
          <a:prstGeom prst="rect">
            <a:avLst/>
          </a:prstGeom>
          <a:gradFill flip="none" rotWithShape="1">
            <a:gsLst>
              <a:gs pos="0">
                <a:schemeClr val="bg1">
                  <a:alpha val="0"/>
                </a:schemeClr>
              </a:gs>
              <a:gs pos="100000">
                <a:schemeClr val="tx2">
                  <a:lumMod val="100000"/>
                  <a:alpha val="5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0" y="2791618"/>
            <a:ext cx="12192000" cy="1470025"/>
          </a:xfrm>
        </p:spPr>
        <p:txBody>
          <a:bodyPr>
            <a:normAutofit/>
          </a:bodyPr>
          <a:lstStyle>
            <a:lvl1pPr>
              <a:defRPr sz="4000"/>
            </a:lvl1pPr>
          </a:lstStyle>
          <a:p>
            <a:pPr algn="l"/>
            <a:r>
              <a:rPr lang="en-US" smtClean="0">
                <a:solidFill>
                  <a:schemeClr val="bg1"/>
                </a:solidFill>
              </a:rPr>
              <a:t>Click to edit Master title style</a:t>
            </a:r>
            <a:endParaRPr lang="en-US" dirty="0">
              <a:solidFill>
                <a:schemeClr val="bg1"/>
              </a:solidFill>
            </a:endParaRPr>
          </a:p>
        </p:txBody>
      </p:sp>
      <p:sp>
        <p:nvSpPr>
          <p:cNvPr id="12" name="Subtitle 2"/>
          <p:cNvSpPr>
            <a:spLocks noGrp="1"/>
          </p:cNvSpPr>
          <p:nvPr>
            <p:ph type="subTitle" idx="1"/>
          </p:nvPr>
        </p:nvSpPr>
        <p:spPr>
          <a:xfrm>
            <a:off x="-2283" y="4658068"/>
            <a:ext cx="8534400" cy="980732"/>
          </a:xfrm>
        </p:spPr>
        <p:txBody>
          <a:bodyPr>
            <a:normAutofit/>
          </a:bodyPr>
          <a:lstStyle>
            <a:lvl1pPr marL="0" indent="0">
              <a:buNone/>
              <a:defRPr sz="2400"/>
            </a:lvl1pPr>
          </a:lstStyle>
          <a:p>
            <a:pPr algn="l"/>
            <a:r>
              <a:rPr lang="en-US" smtClean="0">
                <a:solidFill>
                  <a:schemeClr val="bg1"/>
                </a:solidFill>
              </a:rPr>
              <a:t>Click to edit Master subtitle style</a:t>
            </a:r>
            <a:endParaRPr lang="en-US" dirty="0">
              <a:solidFill>
                <a:schemeClr val="bg1"/>
              </a:solidFill>
            </a:endParaRPr>
          </a:p>
        </p:txBody>
      </p:sp>
      <p:pic>
        <p:nvPicPr>
          <p:cNvPr id="3" name="Picture 2">
            <a:extLst>
              <a:ext uri="{FF2B5EF4-FFF2-40B4-BE49-F238E27FC236}">
                <a16:creationId xmlns:a16="http://schemas.microsoft.com/office/drawing/2014/main" xmlns="" id="{3F9ADF25-41AE-5F4A-A4FD-B5B140E709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2600" y="457200"/>
            <a:ext cx="1066800" cy="1200879"/>
          </a:xfrm>
          <a:prstGeom prst="rect">
            <a:avLst/>
          </a:prstGeom>
        </p:spPr>
      </p:pic>
    </p:spTree>
    <p:extLst>
      <p:ext uri="{BB962C8B-B14F-4D97-AF65-F5344CB8AC3E}">
        <p14:creationId xmlns:p14="http://schemas.microsoft.com/office/powerpoint/2010/main" val="212834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96BA4A-FC72-5B47-81E1-778B8D36B5F7}"/>
              </a:ext>
            </a:extLst>
          </p:cNvPr>
          <p:cNvSpPr>
            <a:spLocks noGrp="1"/>
          </p:cNvSpPr>
          <p:nvPr>
            <p:ph type="title"/>
          </p:nvPr>
        </p:nvSpPr>
        <p:spPr>
          <a:xfrm>
            <a:off x="508000" y="2438400"/>
            <a:ext cx="10972800" cy="1143000"/>
          </a:xfrm>
        </p:spPr>
        <p:txBody>
          <a:bodyPr/>
          <a:lstStyle/>
          <a:p>
            <a:r>
              <a:rPr lang="en-US" smtClean="0"/>
              <a:t>Click to edit Master title style</a:t>
            </a:r>
            <a:endParaRPr lang="en-US"/>
          </a:p>
        </p:txBody>
      </p:sp>
      <p:sp>
        <p:nvSpPr>
          <p:cNvPr id="3" name="Slide Number Placeholder 2">
            <a:extLst>
              <a:ext uri="{FF2B5EF4-FFF2-40B4-BE49-F238E27FC236}">
                <a16:creationId xmlns:a16="http://schemas.microsoft.com/office/drawing/2014/main" xmlns="" id="{6651C9E5-BFE6-374C-AED3-342ACE37FA2A}"/>
              </a:ext>
            </a:extLst>
          </p:cNvPr>
          <p:cNvSpPr>
            <a:spLocks noGrp="1"/>
          </p:cNvSpPr>
          <p:nvPr>
            <p:ph type="sldNum" sz="quarter" idx="10"/>
          </p:nvPr>
        </p:nvSpPr>
        <p:spPr/>
        <p:txBody>
          <a:bodyPr/>
          <a:lstStyle/>
          <a:p>
            <a:fld id="{C3B9A407-F8F7-4D5A-A33D-8DF4840AFAF6}" type="slidenum">
              <a:rPr lang="en-US" smtClean="0"/>
              <a:pPr/>
              <a:t>‹#›</a:t>
            </a:fld>
            <a:endParaRPr lang="en-US" dirty="0"/>
          </a:p>
        </p:txBody>
      </p:sp>
    </p:spTree>
    <p:extLst>
      <p:ext uri="{BB962C8B-B14F-4D97-AF65-F5344CB8AC3E}">
        <p14:creationId xmlns:p14="http://schemas.microsoft.com/office/powerpoint/2010/main" val="194598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CF6A7-DAB2-EE46-97D1-588847D84976}"/>
              </a:ext>
            </a:extLst>
          </p:cNvPr>
          <p:cNvSpPr>
            <a:spLocks noGrp="1"/>
          </p:cNvSpPr>
          <p:nvPr>
            <p:ph type="title"/>
          </p:nvPr>
        </p:nvSpPr>
        <p:spPr/>
        <p:txBody>
          <a:bodyPr/>
          <a:lstStyle/>
          <a:p>
            <a:r>
              <a:rPr lang="en-US" smtClean="0"/>
              <a:t>Click to edit Master title style</a:t>
            </a:r>
            <a:endParaRPr lang="en-US"/>
          </a:p>
        </p:txBody>
      </p:sp>
      <p:sp>
        <p:nvSpPr>
          <p:cNvPr id="3" name="Slide Number Placeholder 2">
            <a:extLst>
              <a:ext uri="{FF2B5EF4-FFF2-40B4-BE49-F238E27FC236}">
                <a16:creationId xmlns:a16="http://schemas.microsoft.com/office/drawing/2014/main" xmlns="" id="{E4D4500F-4DB8-8F4E-BAD3-DDC6CC245828}"/>
              </a:ext>
            </a:extLst>
          </p:cNvPr>
          <p:cNvSpPr>
            <a:spLocks noGrp="1"/>
          </p:cNvSpPr>
          <p:nvPr>
            <p:ph type="sldNum" sz="quarter" idx="10"/>
          </p:nvPr>
        </p:nvSpPr>
        <p:spPr/>
        <p:txBody>
          <a:bodyPr/>
          <a:lstStyle/>
          <a:p>
            <a:fld id="{C3B9A407-F8F7-4D5A-A33D-8DF4840AFAF6}" type="slidenum">
              <a:rPr lang="en-US" smtClean="0"/>
              <a:pPr/>
              <a:t>‹#›</a:t>
            </a:fld>
            <a:endParaRPr lang="en-US" dirty="0"/>
          </a:p>
        </p:txBody>
      </p:sp>
    </p:spTree>
    <p:extLst>
      <p:ext uri="{BB962C8B-B14F-4D97-AF65-F5344CB8AC3E}">
        <p14:creationId xmlns:p14="http://schemas.microsoft.com/office/powerpoint/2010/main" val="402927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D597DA7B-9563-B842-93DE-87876BD0B75E}"/>
              </a:ext>
            </a:extLst>
          </p:cNvPr>
          <p:cNvSpPr>
            <a:spLocks noGrp="1"/>
          </p:cNvSpPr>
          <p:nvPr>
            <p:ph type="pic" sz="quarter" idx="10"/>
          </p:nvPr>
        </p:nvSpPr>
        <p:spPr>
          <a:xfrm>
            <a:off x="0" y="0"/>
            <a:ext cx="12192000" cy="6858000"/>
          </a:xfrm>
        </p:spPr>
        <p:txBody>
          <a:bodyPr/>
          <a:lstStyle/>
          <a:p>
            <a:r>
              <a:rPr lang="en-US" smtClean="0"/>
              <a:t>Click icon to add picture</a:t>
            </a:r>
            <a:endParaRPr lang="en-US"/>
          </a:p>
        </p:txBody>
      </p:sp>
    </p:spTree>
    <p:extLst>
      <p:ext uri="{BB962C8B-B14F-4D97-AF65-F5344CB8AC3E}">
        <p14:creationId xmlns:p14="http://schemas.microsoft.com/office/powerpoint/2010/main" val="27379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6DC1879-2F2D-3342-92F8-0FD128EB23A6}"/>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Media Placeholder 7">
            <a:extLst>
              <a:ext uri="{FF2B5EF4-FFF2-40B4-BE49-F238E27FC236}">
                <a16:creationId xmlns:a16="http://schemas.microsoft.com/office/drawing/2014/main" xmlns="" id="{24079817-9A3E-8B46-BF2A-8C491EF2AA94}"/>
              </a:ext>
            </a:extLst>
          </p:cNvPr>
          <p:cNvSpPr>
            <a:spLocks noGrp="1"/>
          </p:cNvSpPr>
          <p:nvPr>
            <p:ph type="media" sz="quarter" idx="10"/>
          </p:nvPr>
        </p:nvSpPr>
        <p:spPr>
          <a:xfrm>
            <a:off x="0" y="0"/>
            <a:ext cx="12192000" cy="6858000"/>
          </a:xfrm>
        </p:spPr>
        <p:txBody>
          <a:bodyPr/>
          <a:lstStyle/>
          <a:p>
            <a:r>
              <a:rPr lang="en-US" smtClean="0"/>
              <a:t>Click icon to add media</a:t>
            </a:r>
            <a:endParaRPr lang="en-US" dirty="0"/>
          </a:p>
        </p:txBody>
      </p:sp>
    </p:spTree>
    <p:extLst>
      <p:ext uri="{BB962C8B-B14F-4D97-AF65-F5344CB8AC3E}">
        <p14:creationId xmlns:p14="http://schemas.microsoft.com/office/powerpoint/2010/main" val="356535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75000"/>
            <a:lum/>
          </a:blip>
          <a:srcRect/>
          <a:tile tx="0" ty="0" sx="100000" sy="100000" flip="none" algn="b"/>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403110"/>
          </a:xfrm>
          <a:prstGeom prst="rect">
            <a:avLst/>
          </a:prstGeom>
          <a:gradFill flip="none" rotWithShape="1">
            <a:gsLst>
              <a:gs pos="0">
                <a:schemeClr val="bg1">
                  <a:alpha val="0"/>
                </a:schemeClr>
              </a:gs>
              <a:gs pos="100000">
                <a:schemeClr val="tx2">
                  <a:lumMod val="10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p:txBody>
          <a:bodyPr/>
          <a:lstStyle>
            <a:lvl1pPr>
              <a:defRPr sz="2800">
                <a:solidFill>
                  <a:schemeClr val="bg1"/>
                </a:solidFill>
              </a:defRPr>
            </a:lvl1pPr>
            <a:lvl2pPr>
              <a:defRPr sz="2400">
                <a:solidFill>
                  <a:schemeClr val="accent2"/>
                </a:solidFill>
              </a:defRPr>
            </a:lvl2pPr>
            <a:lvl3pPr>
              <a:defRPr sz="2000">
                <a:solidFill>
                  <a:schemeClr val="accent1">
                    <a:lumMod val="20000"/>
                    <a:lumOff val="80000"/>
                  </a:schemeClr>
                </a:solidFill>
              </a:defRPr>
            </a:lvl3pPr>
            <a:lvl4pPr>
              <a:defRPr sz="1800">
                <a:solidFill>
                  <a:schemeClr val="bg1"/>
                </a:solidFill>
              </a:defRPr>
            </a:lvl4pPr>
            <a:lvl5pPr>
              <a:defRPr>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defRPr b="1">
                <a:solidFill>
                  <a:schemeClr val="bg1"/>
                </a:solidFill>
              </a:defRPr>
            </a:lvl1pPr>
          </a:lstStyle>
          <a:p>
            <a:fld id="{941B2FC4-34F8-4EDE-B17B-5D89F0366456}" type="slidenum">
              <a:rPr lang="en-US" smtClean="0"/>
              <a:pPr/>
              <a:t>‹#›</a:t>
            </a:fld>
            <a:endParaRPr lang="en-US" dirty="0"/>
          </a:p>
        </p:txBody>
      </p:sp>
      <p:sp>
        <p:nvSpPr>
          <p:cNvPr id="5" name="Title 1"/>
          <p:cNvSpPr>
            <a:spLocks noGrp="1"/>
          </p:cNvSpPr>
          <p:nvPr>
            <p:ph type="title"/>
          </p:nvPr>
        </p:nvSpPr>
        <p:spPr>
          <a:xfrm>
            <a:off x="203200" y="130055"/>
            <a:ext cx="9652000" cy="1143000"/>
          </a:xfrm>
        </p:spPr>
        <p:txBody>
          <a:bodyPr>
            <a:normAutofit/>
          </a:bodyPr>
          <a:lstStyle>
            <a:lvl1pPr>
              <a:defRPr b="1"/>
            </a:lvl1pPr>
          </a:lstStyle>
          <a:p>
            <a:r>
              <a:rPr lang="en-US" sz="3100" smtClean="0">
                <a:solidFill>
                  <a:schemeClr val="bg1"/>
                </a:solidFill>
              </a:rPr>
              <a:t>Click to edit Master title style</a:t>
            </a:r>
            <a:endParaRPr lang="en-US" sz="3100" dirty="0">
              <a:solidFill>
                <a:schemeClr val="bg1"/>
              </a:solidFill>
            </a:endParaRPr>
          </a:p>
        </p:txBody>
      </p:sp>
      <p:pic>
        <p:nvPicPr>
          <p:cNvPr id="4" name="Picture 3">
            <a:extLst>
              <a:ext uri="{FF2B5EF4-FFF2-40B4-BE49-F238E27FC236}">
                <a16:creationId xmlns:a16="http://schemas.microsoft.com/office/drawing/2014/main" xmlns="" id="{16786D43-C7E8-AA4F-A0A7-80042AFCA8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1518" y="208337"/>
            <a:ext cx="876300" cy="986436"/>
          </a:xfrm>
          <a:prstGeom prst="rect">
            <a:avLst/>
          </a:prstGeom>
        </p:spPr>
      </p:pic>
    </p:spTree>
    <p:extLst>
      <p:ext uri="{BB962C8B-B14F-4D97-AF65-F5344CB8AC3E}">
        <p14:creationId xmlns:p14="http://schemas.microsoft.com/office/powerpoint/2010/main" val="235235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alphaModFix amt="75000"/>
            <a:lum/>
          </a:blip>
          <a:srcRect/>
          <a:tile tx="0" ty="0" sx="100000" sy="100000" flip="none" algn="b"/>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chemeClr val="bg1"/>
                </a:solidFill>
              </a:defRPr>
            </a:lvl1pPr>
            <a:lvl2pPr>
              <a:defRPr sz="2400">
                <a:solidFill>
                  <a:schemeClr val="accent2"/>
                </a:solidFill>
              </a:defRPr>
            </a:lvl2pPr>
            <a:lvl3pPr>
              <a:defRPr sz="2000">
                <a:solidFill>
                  <a:schemeClr val="accent1">
                    <a:lumMod val="20000"/>
                    <a:lumOff val="80000"/>
                  </a:schemeClr>
                </a:solidFill>
              </a:defRPr>
            </a:lvl3pPr>
            <a:lvl4pPr>
              <a:defRPr sz="1800">
                <a:solidFill>
                  <a:schemeClr val="bg1"/>
                </a:solidFill>
              </a:defRPr>
            </a:lvl4pPr>
            <a:lvl5pP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bg1"/>
                </a:solidFill>
              </a:defRPr>
            </a:lvl1pPr>
            <a:lvl2pPr>
              <a:defRPr sz="2400">
                <a:solidFill>
                  <a:schemeClr val="accent2"/>
                </a:solidFill>
              </a:defRPr>
            </a:lvl2pPr>
            <a:lvl3pPr>
              <a:defRPr sz="2000">
                <a:solidFill>
                  <a:schemeClr val="accent1">
                    <a:lumMod val="20000"/>
                    <a:lumOff val="80000"/>
                  </a:schemeClr>
                </a:solidFill>
              </a:defRPr>
            </a:lvl3pPr>
            <a:lvl4pPr>
              <a:defRPr sz="1800">
                <a:solidFill>
                  <a:schemeClr val="bg1"/>
                </a:solidFill>
              </a:defRPr>
            </a:lvl4pPr>
            <a:lvl5pP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C3B9A407-F8F7-4D5A-A33D-8DF4840AFAF6}" type="slidenum">
              <a:rPr lang="en-US" smtClean="0"/>
              <a:pPr/>
              <a:t>‹#›</a:t>
            </a:fld>
            <a:endParaRPr lang="en-US" dirty="0"/>
          </a:p>
        </p:txBody>
      </p:sp>
      <p:sp>
        <p:nvSpPr>
          <p:cNvPr id="8" name="Rectangle 7"/>
          <p:cNvSpPr/>
          <p:nvPr userDrawn="1"/>
        </p:nvSpPr>
        <p:spPr>
          <a:xfrm>
            <a:off x="0" y="0"/>
            <a:ext cx="12192000" cy="1403110"/>
          </a:xfrm>
          <a:prstGeom prst="rect">
            <a:avLst/>
          </a:prstGeom>
          <a:gradFill flip="none" rotWithShape="1">
            <a:gsLst>
              <a:gs pos="0">
                <a:schemeClr val="bg1">
                  <a:alpha val="0"/>
                </a:schemeClr>
              </a:gs>
              <a:gs pos="100000">
                <a:schemeClr val="tx2">
                  <a:lumMod val="10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p:cNvSpPr>
            <a:spLocks noGrp="1"/>
          </p:cNvSpPr>
          <p:nvPr>
            <p:ph type="title"/>
          </p:nvPr>
        </p:nvSpPr>
        <p:spPr>
          <a:xfrm>
            <a:off x="203200" y="130055"/>
            <a:ext cx="9652000" cy="1143000"/>
          </a:xfrm>
        </p:spPr>
        <p:txBody>
          <a:bodyPr>
            <a:normAutofit/>
          </a:bodyPr>
          <a:lstStyle>
            <a:lvl1pPr>
              <a:defRPr b="1"/>
            </a:lvl1pPr>
          </a:lstStyle>
          <a:p>
            <a:r>
              <a:rPr lang="en-US" sz="3100" smtClean="0">
                <a:solidFill>
                  <a:schemeClr val="bg1"/>
                </a:solidFill>
              </a:rPr>
              <a:t>Click to edit Master title style</a:t>
            </a:r>
            <a:endParaRPr lang="en-US" sz="3100" dirty="0">
              <a:solidFill>
                <a:schemeClr val="bg1"/>
              </a:solidFill>
            </a:endParaRPr>
          </a:p>
        </p:txBody>
      </p:sp>
      <p:pic>
        <p:nvPicPr>
          <p:cNvPr id="11" name="Picture 10">
            <a:extLst>
              <a:ext uri="{FF2B5EF4-FFF2-40B4-BE49-F238E27FC236}">
                <a16:creationId xmlns:a16="http://schemas.microsoft.com/office/drawing/2014/main" xmlns="" id="{E9D1B5AB-B0B5-AD4B-A69B-A4552100B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1518" y="208337"/>
            <a:ext cx="876300" cy="986436"/>
          </a:xfrm>
          <a:prstGeom prst="rect">
            <a:avLst/>
          </a:prstGeom>
        </p:spPr>
      </p:pic>
    </p:spTree>
    <p:extLst>
      <p:ext uri="{BB962C8B-B14F-4D97-AF65-F5344CB8AC3E}">
        <p14:creationId xmlns:p14="http://schemas.microsoft.com/office/powerpoint/2010/main" val="112567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ing">
    <p:bg>
      <p:bgPr>
        <a:blipFill dpi="0" rotWithShape="1">
          <a:blip r:embed="rId2">
            <a:alphaModFix amt="75000"/>
            <a:lum/>
          </a:blip>
          <a:srcRect/>
          <a:tile tx="0" ty="0" sx="100000" sy="100000" flip="none" algn="b"/>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1">
                <a:solidFill>
                  <a:schemeClr val="bg1"/>
                </a:solidFill>
              </a:defRPr>
            </a:lvl1pPr>
          </a:lstStyle>
          <a:p>
            <a:fld id="{C3B9A407-F8F7-4D5A-A33D-8DF4840AFAF6}" type="slidenum">
              <a:rPr lang="en-US" smtClean="0"/>
              <a:pPr/>
              <a:t>‹#›</a:t>
            </a:fld>
            <a:endParaRPr lang="en-US" dirty="0"/>
          </a:p>
        </p:txBody>
      </p:sp>
      <p:sp>
        <p:nvSpPr>
          <p:cNvPr id="5" name="Text Placeholder 4"/>
          <p:cNvSpPr>
            <a:spLocks noGrp="1"/>
          </p:cNvSpPr>
          <p:nvPr>
            <p:ph type="body" sz="quarter" idx="11"/>
          </p:nvPr>
        </p:nvSpPr>
        <p:spPr>
          <a:xfrm>
            <a:off x="609600" y="2133600"/>
            <a:ext cx="5384800" cy="4114800"/>
          </a:xfrm>
        </p:spPr>
        <p:txBody>
          <a:bodyPr>
            <a:normAutofit/>
          </a:bodyPr>
          <a:lstStyle>
            <a:lvl1pPr>
              <a:defRPr sz="2800"/>
            </a:lvl1pPr>
            <a:lvl2pPr>
              <a:defRPr sz="2400">
                <a:solidFill>
                  <a:schemeClr val="accent2"/>
                </a:solidFill>
              </a:defRPr>
            </a:lvl2pPr>
            <a:lvl3pPr>
              <a:defRPr sz="2000">
                <a:solidFill>
                  <a:schemeClr val="accent1">
                    <a:lumMod val="20000"/>
                    <a:lumOff val="80000"/>
                  </a:schemeClr>
                </a:solidFill>
              </a:defRPr>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4"/>
          <p:cNvSpPr>
            <a:spLocks noGrp="1"/>
          </p:cNvSpPr>
          <p:nvPr>
            <p:ph type="body" sz="quarter" idx="12"/>
          </p:nvPr>
        </p:nvSpPr>
        <p:spPr>
          <a:xfrm>
            <a:off x="6299200" y="2133600"/>
            <a:ext cx="5384800" cy="4114800"/>
          </a:xfrm>
        </p:spPr>
        <p:txBody>
          <a:bodyPr>
            <a:normAutofit/>
          </a:bodyPr>
          <a:lstStyle>
            <a:lvl1pPr>
              <a:defRPr sz="2800"/>
            </a:lvl1pPr>
            <a:lvl2pPr>
              <a:defRPr sz="2400">
                <a:solidFill>
                  <a:schemeClr val="accent2"/>
                </a:solidFill>
              </a:defRPr>
            </a:lvl2pPr>
            <a:lvl3pPr>
              <a:defRPr sz="2000">
                <a:solidFill>
                  <a:schemeClr val="accent1">
                    <a:lumMod val="20000"/>
                    <a:lumOff val="80000"/>
                  </a:schemeClr>
                </a:solidFill>
              </a:defRPr>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3"/>
          </p:nvPr>
        </p:nvSpPr>
        <p:spPr>
          <a:xfrm>
            <a:off x="609600" y="1600200"/>
            <a:ext cx="5384800" cy="457200"/>
          </a:xfrm>
        </p:spPr>
        <p:txBody>
          <a:bodyPr>
            <a:noAutofit/>
          </a:bodyPr>
          <a:lstStyle>
            <a:lvl1pPr marL="0" indent="0" algn="ctr">
              <a:buNone/>
              <a:defRPr sz="2800" b="1">
                <a:solidFill>
                  <a:schemeClr val="accent2"/>
                </a:solidFill>
              </a:defRPr>
            </a:lvl1pPr>
          </a:lstStyle>
          <a:p>
            <a:pPr lvl="0"/>
            <a:r>
              <a:rPr lang="en-US" smtClean="0"/>
              <a:t>Click to edit Master text styles</a:t>
            </a:r>
          </a:p>
        </p:txBody>
      </p:sp>
      <p:sp>
        <p:nvSpPr>
          <p:cNvPr id="9" name="Text Placeholder 7"/>
          <p:cNvSpPr>
            <a:spLocks noGrp="1"/>
          </p:cNvSpPr>
          <p:nvPr>
            <p:ph type="body" sz="quarter" idx="14"/>
          </p:nvPr>
        </p:nvSpPr>
        <p:spPr>
          <a:xfrm>
            <a:off x="6299200" y="1600200"/>
            <a:ext cx="5384800" cy="457200"/>
          </a:xfrm>
        </p:spPr>
        <p:txBody>
          <a:bodyPr>
            <a:noAutofit/>
          </a:bodyPr>
          <a:lstStyle>
            <a:lvl1pPr marL="0" indent="0" algn="ctr">
              <a:buNone/>
              <a:defRPr sz="2800" b="1">
                <a:solidFill>
                  <a:schemeClr val="accent2"/>
                </a:solidFill>
              </a:defRPr>
            </a:lvl1pPr>
          </a:lstStyle>
          <a:p>
            <a:pPr lvl="0"/>
            <a:r>
              <a:rPr lang="en-US" smtClean="0"/>
              <a:t>Click to edit Master text styles</a:t>
            </a:r>
          </a:p>
        </p:txBody>
      </p:sp>
      <p:sp>
        <p:nvSpPr>
          <p:cNvPr id="10" name="Rectangle 9"/>
          <p:cNvSpPr/>
          <p:nvPr userDrawn="1"/>
        </p:nvSpPr>
        <p:spPr>
          <a:xfrm>
            <a:off x="0" y="0"/>
            <a:ext cx="12192000" cy="1403110"/>
          </a:xfrm>
          <a:prstGeom prst="rect">
            <a:avLst/>
          </a:prstGeom>
          <a:gradFill flip="none" rotWithShape="1">
            <a:gsLst>
              <a:gs pos="0">
                <a:schemeClr val="bg1">
                  <a:alpha val="0"/>
                </a:schemeClr>
              </a:gs>
              <a:gs pos="100000">
                <a:schemeClr val="tx2">
                  <a:lumMod val="10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title"/>
          </p:nvPr>
        </p:nvSpPr>
        <p:spPr>
          <a:xfrm>
            <a:off x="203200" y="130055"/>
            <a:ext cx="9652000" cy="1143000"/>
          </a:xfrm>
        </p:spPr>
        <p:txBody>
          <a:bodyPr>
            <a:normAutofit/>
          </a:bodyPr>
          <a:lstStyle>
            <a:lvl1pPr>
              <a:defRPr b="1"/>
            </a:lvl1pPr>
          </a:lstStyle>
          <a:p>
            <a:r>
              <a:rPr lang="en-US" sz="3100" smtClean="0">
                <a:solidFill>
                  <a:schemeClr val="bg1"/>
                </a:solidFill>
              </a:rPr>
              <a:t>Click to edit Master title style</a:t>
            </a:r>
            <a:endParaRPr lang="en-US" sz="3100" dirty="0">
              <a:solidFill>
                <a:schemeClr val="bg1"/>
              </a:solidFill>
            </a:endParaRPr>
          </a:p>
        </p:txBody>
      </p:sp>
      <p:pic>
        <p:nvPicPr>
          <p:cNvPr id="13" name="Picture 12">
            <a:extLst>
              <a:ext uri="{FF2B5EF4-FFF2-40B4-BE49-F238E27FC236}">
                <a16:creationId xmlns:a16="http://schemas.microsoft.com/office/drawing/2014/main" xmlns="" id="{E5AFE1D4-2736-D54C-8DC9-F11A366066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1518" y="208337"/>
            <a:ext cx="876300" cy="986436"/>
          </a:xfrm>
          <a:prstGeom prst="rect">
            <a:avLst/>
          </a:prstGeom>
        </p:spPr>
      </p:pic>
    </p:spTree>
    <p:extLst>
      <p:ext uri="{BB962C8B-B14F-4D97-AF65-F5344CB8AC3E}">
        <p14:creationId xmlns:p14="http://schemas.microsoft.com/office/powerpoint/2010/main" val="159130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bg>
      <p:bgPr>
        <a:blipFill dpi="0" rotWithShape="1">
          <a:blip r:embed="rId2">
            <a:alphaModFix amt="75000"/>
            <a:lum/>
          </a:blip>
          <a:srcRect/>
          <a:tile tx="0" ty="0" sx="100000" sy="100000" flip="none" algn="b"/>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3B9A407-F8F7-4D5A-A33D-8DF4840AFAF6}" type="slidenum">
              <a:rPr lang="en-US" smtClean="0"/>
              <a:t>‹#›</a:t>
            </a:fld>
            <a:endParaRPr lang="en-US"/>
          </a:p>
        </p:txBody>
      </p:sp>
      <p:sp>
        <p:nvSpPr>
          <p:cNvPr id="7" name="Picture Placeholder 6"/>
          <p:cNvSpPr>
            <a:spLocks noGrp="1"/>
          </p:cNvSpPr>
          <p:nvPr>
            <p:ph type="pic" sz="quarter" idx="13"/>
          </p:nvPr>
        </p:nvSpPr>
        <p:spPr>
          <a:xfrm>
            <a:off x="609600" y="1600200"/>
            <a:ext cx="10972800" cy="4343400"/>
          </a:xfrm>
          <a:noFill/>
          <a:ln>
            <a:noFill/>
          </a:ln>
        </p:spPr>
        <p:txBody>
          <a:bodyPr/>
          <a:lstStyle/>
          <a:p>
            <a:r>
              <a:rPr lang="en-US" smtClean="0"/>
              <a:t>Click icon to add picture</a:t>
            </a:r>
            <a:endParaRPr lang="en-US"/>
          </a:p>
        </p:txBody>
      </p:sp>
      <p:sp>
        <p:nvSpPr>
          <p:cNvPr id="6" name="Rectangle 5"/>
          <p:cNvSpPr/>
          <p:nvPr userDrawn="1"/>
        </p:nvSpPr>
        <p:spPr>
          <a:xfrm>
            <a:off x="0" y="0"/>
            <a:ext cx="12192000" cy="1403110"/>
          </a:xfrm>
          <a:prstGeom prst="rect">
            <a:avLst/>
          </a:prstGeom>
          <a:gradFill flip="none" rotWithShape="1">
            <a:gsLst>
              <a:gs pos="0">
                <a:schemeClr val="bg1">
                  <a:alpha val="0"/>
                </a:schemeClr>
              </a:gs>
              <a:gs pos="100000">
                <a:schemeClr val="tx2">
                  <a:lumMod val="10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title"/>
          </p:nvPr>
        </p:nvSpPr>
        <p:spPr>
          <a:xfrm>
            <a:off x="203200" y="130055"/>
            <a:ext cx="9652000" cy="1143000"/>
          </a:xfrm>
        </p:spPr>
        <p:txBody>
          <a:bodyPr>
            <a:normAutofit/>
          </a:bodyPr>
          <a:lstStyle>
            <a:lvl1pPr>
              <a:defRPr b="1"/>
            </a:lvl1pPr>
          </a:lstStyle>
          <a:p>
            <a:r>
              <a:rPr lang="en-US" sz="3100" smtClean="0">
                <a:solidFill>
                  <a:schemeClr val="bg1"/>
                </a:solidFill>
              </a:rPr>
              <a:t>Click to edit Master title style</a:t>
            </a:r>
            <a:endParaRPr lang="en-US" sz="3100" dirty="0">
              <a:solidFill>
                <a:schemeClr val="bg1"/>
              </a:solidFill>
            </a:endParaRPr>
          </a:p>
        </p:txBody>
      </p:sp>
      <p:pic>
        <p:nvPicPr>
          <p:cNvPr id="10" name="Picture 9">
            <a:extLst>
              <a:ext uri="{FF2B5EF4-FFF2-40B4-BE49-F238E27FC236}">
                <a16:creationId xmlns:a16="http://schemas.microsoft.com/office/drawing/2014/main" xmlns="" id="{4B865E28-2F3E-CE46-9A1A-4346DC2535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1518" y="208337"/>
            <a:ext cx="876300" cy="986436"/>
          </a:xfrm>
          <a:prstGeom prst="rect">
            <a:avLst/>
          </a:prstGeom>
        </p:spPr>
      </p:pic>
    </p:spTree>
    <p:extLst>
      <p:ext uri="{BB962C8B-B14F-4D97-AF65-F5344CB8AC3E}">
        <p14:creationId xmlns:p14="http://schemas.microsoft.com/office/powerpoint/2010/main" val="106911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alphaModFix amt="75000"/>
            <a:lum/>
          </a:blip>
          <a:srcRect/>
          <a:tile tx="0" ty="0" sx="100000" sy="100000" flip="none" algn="b"/>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1">
                <a:solidFill>
                  <a:schemeClr val="bg1"/>
                </a:solidFill>
              </a:defRPr>
            </a:lvl1pPr>
          </a:lstStyle>
          <a:p>
            <a:fld id="{C3B9A407-F8F7-4D5A-A33D-8DF4840AFAF6}" type="slidenum">
              <a:rPr lang="en-US" smtClean="0"/>
              <a:pPr/>
              <a:t>‹#›</a:t>
            </a:fld>
            <a:endParaRPr lang="en-US" dirty="0"/>
          </a:p>
        </p:txBody>
      </p:sp>
      <p:sp>
        <p:nvSpPr>
          <p:cNvPr id="7" name="Chart Placeholder 6"/>
          <p:cNvSpPr>
            <a:spLocks noGrp="1"/>
          </p:cNvSpPr>
          <p:nvPr>
            <p:ph type="chart" sz="quarter" idx="13"/>
          </p:nvPr>
        </p:nvSpPr>
        <p:spPr>
          <a:xfrm>
            <a:off x="609600" y="1600200"/>
            <a:ext cx="10972800" cy="4343400"/>
          </a:xfrm>
        </p:spPr>
        <p:txBody>
          <a:bodyPr/>
          <a:lstStyle/>
          <a:p>
            <a:r>
              <a:rPr lang="en-US" smtClean="0"/>
              <a:t>Click icon to add chart</a:t>
            </a:r>
            <a:endParaRPr lang="en-US"/>
          </a:p>
        </p:txBody>
      </p:sp>
      <p:sp>
        <p:nvSpPr>
          <p:cNvPr id="6" name="Rectangle 5"/>
          <p:cNvSpPr/>
          <p:nvPr userDrawn="1"/>
        </p:nvSpPr>
        <p:spPr>
          <a:xfrm>
            <a:off x="0" y="0"/>
            <a:ext cx="12192000" cy="1403110"/>
          </a:xfrm>
          <a:prstGeom prst="rect">
            <a:avLst/>
          </a:prstGeom>
          <a:gradFill flip="none" rotWithShape="1">
            <a:gsLst>
              <a:gs pos="0">
                <a:schemeClr val="bg1">
                  <a:alpha val="0"/>
                </a:schemeClr>
              </a:gs>
              <a:gs pos="100000">
                <a:schemeClr val="tx2">
                  <a:lumMod val="10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title"/>
          </p:nvPr>
        </p:nvSpPr>
        <p:spPr>
          <a:xfrm>
            <a:off x="203200" y="130055"/>
            <a:ext cx="9652000" cy="1143000"/>
          </a:xfrm>
        </p:spPr>
        <p:txBody>
          <a:bodyPr>
            <a:normAutofit/>
          </a:bodyPr>
          <a:lstStyle>
            <a:lvl1pPr>
              <a:defRPr b="1"/>
            </a:lvl1pPr>
          </a:lstStyle>
          <a:p>
            <a:r>
              <a:rPr lang="en-US" sz="3100" smtClean="0">
                <a:solidFill>
                  <a:schemeClr val="bg1"/>
                </a:solidFill>
              </a:rPr>
              <a:t>Click to edit Master title style</a:t>
            </a:r>
            <a:endParaRPr lang="en-US" sz="3100" dirty="0">
              <a:solidFill>
                <a:schemeClr val="bg1"/>
              </a:solidFill>
            </a:endParaRPr>
          </a:p>
        </p:txBody>
      </p:sp>
      <p:pic>
        <p:nvPicPr>
          <p:cNvPr id="10" name="Picture 9">
            <a:extLst>
              <a:ext uri="{FF2B5EF4-FFF2-40B4-BE49-F238E27FC236}">
                <a16:creationId xmlns:a16="http://schemas.microsoft.com/office/drawing/2014/main" xmlns="" id="{DD185D46-A530-354E-956E-2C393CC63B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1518" y="208337"/>
            <a:ext cx="876300" cy="986436"/>
          </a:xfrm>
          <a:prstGeom prst="rect">
            <a:avLst/>
          </a:prstGeom>
        </p:spPr>
      </p:pic>
    </p:spTree>
    <p:extLst>
      <p:ext uri="{BB962C8B-B14F-4D97-AF65-F5344CB8AC3E}">
        <p14:creationId xmlns:p14="http://schemas.microsoft.com/office/powerpoint/2010/main" val="125321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alphaModFix amt="75000"/>
            <a:lum/>
          </a:blip>
          <a:srcRect/>
          <a:tile tx="0" ty="0" sx="100000" sy="100000" flip="none" algn="b"/>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1">
                <a:solidFill>
                  <a:schemeClr val="bg1"/>
                </a:solidFill>
              </a:defRPr>
            </a:lvl1pPr>
          </a:lstStyle>
          <a:p>
            <a:fld id="{C3B9A407-F8F7-4D5A-A33D-8DF4840AFAF6}" type="slidenum">
              <a:rPr lang="en-US" smtClean="0"/>
              <a:pPr/>
              <a:t>‹#›</a:t>
            </a:fld>
            <a:endParaRPr lang="en-US" dirty="0"/>
          </a:p>
        </p:txBody>
      </p:sp>
      <p:sp>
        <p:nvSpPr>
          <p:cNvPr id="7" name="Table Placeholder 6"/>
          <p:cNvSpPr>
            <a:spLocks noGrp="1"/>
          </p:cNvSpPr>
          <p:nvPr>
            <p:ph type="tbl" sz="quarter" idx="13"/>
          </p:nvPr>
        </p:nvSpPr>
        <p:spPr>
          <a:xfrm>
            <a:off x="609600" y="1524000"/>
            <a:ext cx="10972800" cy="4343400"/>
          </a:xfrm>
        </p:spPr>
        <p:txBody>
          <a:bodyPr/>
          <a:lstStyle/>
          <a:p>
            <a:r>
              <a:rPr lang="en-US" smtClean="0"/>
              <a:t>Click icon to add table</a:t>
            </a:r>
            <a:endParaRPr lang="en-US" dirty="0"/>
          </a:p>
        </p:txBody>
      </p:sp>
      <p:sp>
        <p:nvSpPr>
          <p:cNvPr id="6" name="Rectangle 5"/>
          <p:cNvSpPr/>
          <p:nvPr userDrawn="1"/>
        </p:nvSpPr>
        <p:spPr>
          <a:xfrm>
            <a:off x="0" y="0"/>
            <a:ext cx="12192000" cy="1403110"/>
          </a:xfrm>
          <a:prstGeom prst="rect">
            <a:avLst/>
          </a:prstGeom>
          <a:gradFill flip="none" rotWithShape="1">
            <a:gsLst>
              <a:gs pos="0">
                <a:schemeClr val="bg1">
                  <a:alpha val="0"/>
                </a:schemeClr>
              </a:gs>
              <a:gs pos="100000">
                <a:schemeClr val="tx2">
                  <a:lumMod val="10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title"/>
          </p:nvPr>
        </p:nvSpPr>
        <p:spPr>
          <a:xfrm>
            <a:off x="203200" y="130055"/>
            <a:ext cx="9652000" cy="1143000"/>
          </a:xfrm>
        </p:spPr>
        <p:txBody>
          <a:bodyPr>
            <a:normAutofit/>
          </a:bodyPr>
          <a:lstStyle>
            <a:lvl1pPr>
              <a:defRPr b="1"/>
            </a:lvl1pPr>
          </a:lstStyle>
          <a:p>
            <a:r>
              <a:rPr lang="en-US" sz="3100" smtClean="0">
                <a:solidFill>
                  <a:schemeClr val="bg1"/>
                </a:solidFill>
              </a:rPr>
              <a:t>Click to edit Master title style</a:t>
            </a:r>
            <a:endParaRPr lang="en-US" sz="3100" dirty="0">
              <a:solidFill>
                <a:schemeClr val="bg1"/>
              </a:solidFill>
            </a:endParaRPr>
          </a:p>
        </p:txBody>
      </p:sp>
      <p:pic>
        <p:nvPicPr>
          <p:cNvPr id="10" name="Picture 9">
            <a:extLst>
              <a:ext uri="{FF2B5EF4-FFF2-40B4-BE49-F238E27FC236}">
                <a16:creationId xmlns:a16="http://schemas.microsoft.com/office/drawing/2014/main" xmlns="" id="{8783CB05-510B-DE4E-9C71-C145BF8223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1518" y="208337"/>
            <a:ext cx="876300" cy="986436"/>
          </a:xfrm>
          <a:prstGeom prst="rect">
            <a:avLst/>
          </a:prstGeom>
        </p:spPr>
      </p:pic>
    </p:spTree>
    <p:extLst>
      <p:ext uri="{BB962C8B-B14F-4D97-AF65-F5344CB8AC3E}">
        <p14:creationId xmlns:p14="http://schemas.microsoft.com/office/powerpoint/2010/main" val="87011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p:bg>
      <p:bgPr>
        <a:blipFill dpi="0" rotWithShape="1">
          <a:blip r:embed="rId2">
            <a:alphaModFix amt="75000"/>
            <a:lum/>
          </a:blip>
          <a:srcRect/>
          <a:tile tx="0" ty="0" sx="100000" sy="100000" flip="none" algn="b"/>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1">
                <a:solidFill>
                  <a:schemeClr val="bg1"/>
                </a:solidFill>
              </a:defRPr>
            </a:lvl1pPr>
          </a:lstStyle>
          <a:p>
            <a:fld id="{C3B9A407-F8F7-4D5A-A33D-8DF4840AFAF6}" type="slidenum">
              <a:rPr lang="en-US" smtClean="0"/>
              <a:pPr/>
              <a:t>‹#›</a:t>
            </a:fld>
            <a:endParaRPr lang="en-US" dirty="0"/>
          </a:p>
        </p:txBody>
      </p:sp>
      <p:sp>
        <p:nvSpPr>
          <p:cNvPr id="5" name="SmartArt Placeholder 4"/>
          <p:cNvSpPr>
            <a:spLocks noGrp="1"/>
          </p:cNvSpPr>
          <p:nvPr>
            <p:ph type="dgm" sz="quarter" idx="11"/>
          </p:nvPr>
        </p:nvSpPr>
        <p:spPr>
          <a:xfrm>
            <a:off x="609600" y="1600200"/>
            <a:ext cx="10972800" cy="4343400"/>
          </a:xfrm>
        </p:spPr>
        <p:txBody>
          <a:bodyPr/>
          <a:lstStyle/>
          <a:p>
            <a:r>
              <a:rPr lang="en-US" smtClean="0"/>
              <a:t>Click icon to add SmartArt graphic</a:t>
            </a:r>
            <a:endParaRPr lang="en-US"/>
          </a:p>
        </p:txBody>
      </p:sp>
      <p:sp>
        <p:nvSpPr>
          <p:cNvPr id="6" name="Rectangle 5"/>
          <p:cNvSpPr/>
          <p:nvPr userDrawn="1"/>
        </p:nvSpPr>
        <p:spPr>
          <a:xfrm>
            <a:off x="0" y="0"/>
            <a:ext cx="12192000" cy="1403110"/>
          </a:xfrm>
          <a:prstGeom prst="rect">
            <a:avLst/>
          </a:prstGeom>
          <a:gradFill flip="none" rotWithShape="1">
            <a:gsLst>
              <a:gs pos="0">
                <a:schemeClr val="bg1">
                  <a:alpha val="0"/>
                </a:schemeClr>
              </a:gs>
              <a:gs pos="100000">
                <a:schemeClr val="tx2">
                  <a:lumMod val="10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p:nvPr>
        </p:nvSpPr>
        <p:spPr>
          <a:xfrm>
            <a:off x="203200" y="130055"/>
            <a:ext cx="9652000" cy="1143000"/>
          </a:xfrm>
        </p:spPr>
        <p:txBody>
          <a:bodyPr>
            <a:normAutofit/>
          </a:bodyPr>
          <a:lstStyle>
            <a:lvl1pPr>
              <a:defRPr b="1"/>
            </a:lvl1pPr>
          </a:lstStyle>
          <a:p>
            <a:r>
              <a:rPr lang="en-US" sz="3100" smtClean="0">
                <a:solidFill>
                  <a:schemeClr val="bg1"/>
                </a:solidFill>
              </a:rPr>
              <a:t>Click to edit Master title style</a:t>
            </a:r>
            <a:endParaRPr lang="en-US" sz="3100" dirty="0">
              <a:solidFill>
                <a:schemeClr val="bg1"/>
              </a:solidFill>
            </a:endParaRPr>
          </a:p>
        </p:txBody>
      </p:sp>
      <p:pic>
        <p:nvPicPr>
          <p:cNvPr id="9" name="Picture 8">
            <a:extLst>
              <a:ext uri="{FF2B5EF4-FFF2-40B4-BE49-F238E27FC236}">
                <a16:creationId xmlns:a16="http://schemas.microsoft.com/office/drawing/2014/main" xmlns="" id="{0424BB96-2957-5341-BF2F-0C55CB23DC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1518" y="208337"/>
            <a:ext cx="876300" cy="986436"/>
          </a:xfrm>
          <a:prstGeom prst="rect">
            <a:avLst/>
          </a:prstGeom>
        </p:spPr>
      </p:pic>
    </p:spTree>
    <p:extLst>
      <p:ext uri="{BB962C8B-B14F-4D97-AF65-F5344CB8AC3E}">
        <p14:creationId xmlns:p14="http://schemas.microsoft.com/office/powerpoint/2010/main" val="227324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Embed">
    <p:bg>
      <p:bgPr>
        <a:blipFill dpi="0" rotWithShape="1">
          <a:blip r:embed="rId2">
            <a:alphaModFix amt="75000"/>
            <a:lum/>
          </a:blip>
          <a:srcRect/>
          <a:tile tx="0" ty="0" sx="100000" sy="100000" flip="none" algn="b"/>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1">
                <a:solidFill>
                  <a:schemeClr val="bg1"/>
                </a:solidFill>
              </a:defRPr>
            </a:lvl1pPr>
          </a:lstStyle>
          <a:p>
            <a:fld id="{C3B9A407-F8F7-4D5A-A33D-8DF4840AFAF6}" type="slidenum">
              <a:rPr lang="en-US" smtClean="0"/>
              <a:pPr/>
              <a:t>‹#›</a:t>
            </a:fld>
            <a:endParaRPr lang="en-US" dirty="0"/>
          </a:p>
        </p:txBody>
      </p:sp>
      <p:sp>
        <p:nvSpPr>
          <p:cNvPr id="5" name="Media Placeholder 4"/>
          <p:cNvSpPr>
            <a:spLocks noGrp="1"/>
          </p:cNvSpPr>
          <p:nvPr>
            <p:ph type="media" sz="quarter" idx="11"/>
          </p:nvPr>
        </p:nvSpPr>
        <p:spPr>
          <a:xfrm>
            <a:off x="609600" y="1600200"/>
            <a:ext cx="10972800" cy="4343400"/>
          </a:xfrm>
        </p:spPr>
        <p:txBody>
          <a:bodyPr/>
          <a:lstStyle/>
          <a:p>
            <a:r>
              <a:rPr lang="en-US" smtClean="0"/>
              <a:t>Click icon to add media</a:t>
            </a:r>
            <a:endParaRPr lang="en-US" dirty="0"/>
          </a:p>
        </p:txBody>
      </p:sp>
      <p:sp>
        <p:nvSpPr>
          <p:cNvPr id="6" name="Rectangle 5"/>
          <p:cNvSpPr/>
          <p:nvPr userDrawn="1"/>
        </p:nvSpPr>
        <p:spPr>
          <a:xfrm>
            <a:off x="0" y="0"/>
            <a:ext cx="12192000" cy="1403110"/>
          </a:xfrm>
          <a:prstGeom prst="rect">
            <a:avLst/>
          </a:prstGeom>
          <a:gradFill flip="none" rotWithShape="1">
            <a:gsLst>
              <a:gs pos="0">
                <a:schemeClr val="bg1">
                  <a:alpha val="0"/>
                </a:schemeClr>
              </a:gs>
              <a:gs pos="100000">
                <a:schemeClr val="tx2">
                  <a:lumMod val="100000"/>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p:nvPr>
        </p:nvSpPr>
        <p:spPr>
          <a:xfrm>
            <a:off x="203200" y="130055"/>
            <a:ext cx="9652000" cy="1143000"/>
          </a:xfrm>
        </p:spPr>
        <p:txBody>
          <a:bodyPr>
            <a:normAutofit/>
          </a:bodyPr>
          <a:lstStyle>
            <a:lvl1pPr>
              <a:defRPr b="1"/>
            </a:lvl1pPr>
          </a:lstStyle>
          <a:p>
            <a:r>
              <a:rPr lang="en-US" sz="3100" smtClean="0">
                <a:solidFill>
                  <a:schemeClr val="bg1"/>
                </a:solidFill>
              </a:rPr>
              <a:t>Click to edit Master title style</a:t>
            </a:r>
            <a:endParaRPr lang="en-US" sz="3100" dirty="0">
              <a:solidFill>
                <a:schemeClr val="bg1"/>
              </a:solidFill>
            </a:endParaRPr>
          </a:p>
        </p:txBody>
      </p:sp>
      <p:pic>
        <p:nvPicPr>
          <p:cNvPr id="9" name="Picture 8">
            <a:extLst>
              <a:ext uri="{FF2B5EF4-FFF2-40B4-BE49-F238E27FC236}">
                <a16:creationId xmlns:a16="http://schemas.microsoft.com/office/drawing/2014/main" xmlns="" id="{73E3B42C-4E02-0045-AC97-9079872ED5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1518" y="208337"/>
            <a:ext cx="876300" cy="986436"/>
          </a:xfrm>
          <a:prstGeom prst="rect">
            <a:avLst/>
          </a:prstGeom>
        </p:spPr>
      </p:pic>
    </p:spTree>
    <p:extLst>
      <p:ext uri="{BB962C8B-B14F-4D97-AF65-F5344CB8AC3E}">
        <p14:creationId xmlns:p14="http://schemas.microsoft.com/office/powerpoint/2010/main" val="241042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75000"/>
            <a:lum/>
          </a:blip>
          <a:srcRect/>
          <a:tile tx="0" ty="6350" sx="100000" sy="100000" flip="none" algn="t"/>
        </a:blip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3200" y="152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24013"/>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C3B9A407-F8F7-4D5A-A33D-8DF4840AFAF6}" type="slidenum">
              <a:rPr lang="en-US" smtClean="0"/>
              <a:pPr/>
              <a:t>‹#›</a:t>
            </a:fld>
            <a:endParaRPr lang="en-US" dirty="0"/>
          </a:p>
        </p:txBody>
      </p:sp>
    </p:spTree>
    <p:extLst>
      <p:ext uri="{BB962C8B-B14F-4D97-AF65-F5344CB8AC3E}">
        <p14:creationId xmlns:p14="http://schemas.microsoft.com/office/powerpoint/2010/main" val="428799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Lst>
  <p:hf hdr="0" dt="0"/>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icholasinstitute.duke.edu/project/pjm-interconnection"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hyperlink" Target="https://neep.org/ashp" TargetMode="External"/><Relationship Id="rId3" Type="http://schemas.openxmlformats.org/officeDocument/2006/relationships/image" Target="../media/image14.png"/><Relationship Id="rId7" Type="http://schemas.openxmlformats.org/officeDocument/2006/relationships/hyperlink" Target="https://neep.org/initiatives/building-decarb-central" TargetMode="External"/><Relationship Id="rId2" Type="http://schemas.openxmlformats.org/officeDocument/2006/relationships/hyperlink" Target="mailto:scoakley@neep.org" TargetMode="External"/><Relationship Id="rId1" Type="http://schemas.openxmlformats.org/officeDocument/2006/relationships/slideLayout" Target="../slideLayouts/slideLayout2.xml"/><Relationship Id="rId6" Type="http://schemas.openxmlformats.org/officeDocument/2006/relationships/hyperlink" Target="mailto:djlis@neep.org" TargetMode="External"/><Relationship Id="rId5" Type="http://schemas.openxmlformats.org/officeDocument/2006/relationships/image" Target="../media/image15.png"/><Relationship Id="rId10" Type="http://schemas.openxmlformats.org/officeDocument/2006/relationships/image" Target="../media/image16.jpeg"/><Relationship Id="rId4" Type="http://schemas.openxmlformats.org/officeDocument/2006/relationships/hyperlink" Target="mailto:cgoldthwaite@neep.org" TargetMode="External"/><Relationship Id="rId9" Type="http://schemas.openxmlformats.org/officeDocument/2006/relationships/hyperlink" Target="https://neep.org/initiatives/energy-efficient-buildings/high-performance%20communi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tile tx="0" ty="0" sx="84000" sy="84000" flip="none" algn="tl"/>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p:txBody>
          <a:bodyPr lIns="365760" rIns="365760"/>
          <a:lstStyle/>
          <a:p>
            <a:r>
              <a:rPr lang="en-US" dirty="0" smtClean="0"/>
              <a:t>Electrifying the Building Sector in the PJM Footprint </a:t>
            </a:r>
            <a:endParaRPr lang="en-US" dirty="0"/>
          </a:p>
        </p:txBody>
      </p:sp>
      <p:sp>
        <p:nvSpPr>
          <p:cNvPr id="3" name="Subtitle 2"/>
          <p:cNvSpPr>
            <a:spLocks noGrp="1"/>
          </p:cNvSpPr>
          <p:nvPr>
            <p:ph type="subTitle" idx="1"/>
          </p:nvPr>
        </p:nvSpPr>
        <p:spPr/>
        <p:txBody>
          <a:bodyPr lIns="365760"/>
          <a:lstStyle/>
          <a:p>
            <a:pPr algn="l"/>
            <a:r>
              <a:rPr lang="en-US" dirty="0" smtClean="0">
                <a:solidFill>
                  <a:schemeClr val="bg1"/>
                </a:solidFill>
              </a:rPr>
              <a:t>Susan Coakley, Executive Director</a:t>
            </a:r>
          </a:p>
          <a:p>
            <a:pPr algn="l"/>
            <a:r>
              <a:rPr lang="en-US" smtClean="0"/>
              <a:t>December 18, </a:t>
            </a:r>
            <a:r>
              <a:rPr lang="en-US" dirty="0" smtClean="0"/>
              <a:t>2019</a:t>
            </a:r>
            <a:endParaRPr lang="en-US" dirty="0" smtClean="0">
              <a:solidFill>
                <a:schemeClr val="bg1"/>
              </a:solidFill>
            </a:endParaRPr>
          </a:p>
        </p:txBody>
      </p:sp>
    </p:spTree>
    <p:extLst>
      <p:ext uri="{BB962C8B-B14F-4D97-AF65-F5344CB8AC3E}">
        <p14:creationId xmlns:p14="http://schemas.microsoft.com/office/powerpoint/2010/main" val="2201001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838200" y="2514600"/>
            <a:ext cx="4903974" cy="3962400"/>
          </a:xfrm>
        </p:spPr>
        <p:txBody>
          <a:bodyPr>
            <a:normAutofit fontScale="92500" lnSpcReduction="10000"/>
          </a:bodyPr>
          <a:lstStyle/>
          <a:p>
            <a:pPr marL="0" indent="0">
              <a:buNone/>
            </a:pPr>
            <a:r>
              <a:rPr lang="en-US" sz="2700" b="1" dirty="0">
                <a:solidFill>
                  <a:srgbClr val="AFBD22"/>
                </a:solidFill>
              </a:rPr>
              <a:t>Mission</a:t>
            </a:r>
          </a:p>
          <a:p>
            <a:pPr marL="403433" lvl="1" indent="0">
              <a:lnSpc>
                <a:spcPct val="110000"/>
              </a:lnSpc>
              <a:buNone/>
            </a:pPr>
            <a:r>
              <a:rPr lang="en-US" altLang="en-US" sz="1677" dirty="0">
                <a:solidFill>
                  <a:schemeClr val="bg1"/>
                </a:solidFill>
                <a:cs typeface="Trebuchet MS" panose="020B0603020202020204" pitchFamily="34" charset="0"/>
              </a:rPr>
              <a:t>We seek to accelerate regional collaboration to promote advanced energy efficiency and related solutions in homes, buildings, industry, and communities.</a:t>
            </a:r>
          </a:p>
          <a:p>
            <a:pPr marL="3383" indent="0">
              <a:buNone/>
            </a:pPr>
            <a:r>
              <a:rPr lang="en-US" sz="2694" b="1" dirty="0">
                <a:solidFill>
                  <a:srgbClr val="AFBD22"/>
                </a:solidFill>
              </a:rPr>
              <a:t>Vision</a:t>
            </a:r>
          </a:p>
          <a:p>
            <a:pPr marL="403433" lvl="1" indent="0">
              <a:lnSpc>
                <a:spcPct val="110000"/>
              </a:lnSpc>
              <a:buNone/>
            </a:pPr>
            <a:r>
              <a:rPr lang="en-US" altLang="en-US" sz="1677" dirty="0">
                <a:solidFill>
                  <a:schemeClr val="bg1"/>
                </a:solidFill>
                <a:cs typeface="Trebuchet MS" panose="020B0603020202020204" pitchFamily="34" charset="0"/>
              </a:rPr>
              <a:t>We envision the region's homes, buildings, and communities transformed into efficient, affordable, low-carbon, resilient places to live, work, and play.</a:t>
            </a:r>
          </a:p>
          <a:p>
            <a:pPr marL="3383" indent="0">
              <a:buNone/>
            </a:pPr>
            <a:r>
              <a:rPr lang="en-US" sz="2694" b="1" dirty="0">
                <a:solidFill>
                  <a:srgbClr val="AFBD22"/>
                </a:solidFill>
              </a:rPr>
              <a:t>Approach</a:t>
            </a:r>
          </a:p>
          <a:p>
            <a:pPr marL="403433" lvl="1" indent="0">
              <a:lnSpc>
                <a:spcPct val="110000"/>
              </a:lnSpc>
              <a:buNone/>
            </a:pPr>
            <a:r>
              <a:rPr lang="en-US" altLang="en-US" sz="1677" dirty="0">
                <a:solidFill>
                  <a:schemeClr val="bg1"/>
                </a:solidFill>
                <a:cs typeface="Trebuchet MS" panose="020B0603020202020204" pitchFamily="34" charset="0"/>
              </a:rPr>
              <a:t>Drive market transformation regionally by fostering collaboration and innovation, developing tools, and disseminating knowledge</a:t>
            </a:r>
            <a:endParaRPr lang="en-US" dirty="0"/>
          </a:p>
        </p:txBody>
      </p:sp>
      <p:sp>
        <p:nvSpPr>
          <p:cNvPr id="2" name="Title 1"/>
          <p:cNvSpPr>
            <a:spLocks noGrp="1"/>
          </p:cNvSpPr>
          <p:nvPr>
            <p:ph type="title"/>
          </p:nvPr>
        </p:nvSpPr>
        <p:spPr>
          <a:xfrm>
            <a:off x="0" y="1"/>
            <a:ext cx="9330299" cy="1411941"/>
          </a:xfrm>
        </p:spPr>
        <p:txBody>
          <a:bodyPr lIns="365760">
            <a:normAutofit/>
          </a:bodyPr>
          <a:lstStyle/>
          <a:p>
            <a:pPr>
              <a:defRPr/>
            </a:pPr>
            <a:r>
              <a:rPr lang="en-US" dirty="0">
                <a:ea typeface="ＭＳ Ｐゴシック"/>
              </a:rPr>
              <a:t>Northeast Energy Efficiency Partnerships</a:t>
            </a:r>
            <a:endParaRPr lang="en-US" b="0" dirty="0">
              <a:latin typeface="Calibri" panose="020F0502020204030204" pitchFamily="34" charset="0"/>
            </a:endParaRPr>
          </a:p>
        </p:txBody>
      </p:sp>
      <p:sp>
        <p:nvSpPr>
          <p:cNvPr id="5" name="Content Placeholder 2"/>
          <p:cNvSpPr txBox="1">
            <a:spLocks/>
          </p:cNvSpPr>
          <p:nvPr/>
        </p:nvSpPr>
        <p:spPr>
          <a:xfrm>
            <a:off x="1905001" y="1546413"/>
            <a:ext cx="8229599" cy="672353"/>
          </a:xfrm>
          <a:prstGeom prst="rect">
            <a:avLst/>
          </a:prstGeom>
        </p:spPr>
        <p:txBody>
          <a:bodyPr vert="horz" lIns="80682" tIns="40341" rIns="80682" bIns="40341" rtlCol="0">
            <a:noAutofit/>
          </a:bodyPr>
          <a:lstStyle>
            <a:lvl1pPr marL="377190" indent="-377190" algn="l" defTabSz="1005840" rtl="0" eaLnBrk="1" latinLnBrk="0" hangingPunct="1">
              <a:spcBef>
                <a:spcPct val="20000"/>
              </a:spcBef>
              <a:buFont typeface="Arial" panose="020B0604020202020204" pitchFamily="34" charset="0"/>
              <a:buChar char="•"/>
              <a:defRPr sz="3080" kern="1200">
                <a:solidFill>
                  <a:schemeClr val="bg1"/>
                </a:solidFill>
                <a:latin typeface="+mn-lt"/>
                <a:ea typeface="+mn-ea"/>
                <a:cs typeface="+mn-cs"/>
              </a:defRPr>
            </a:lvl1pPr>
            <a:lvl2pPr marL="817245" indent="-314325" algn="l" defTabSz="1005840" rtl="0" eaLnBrk="1" latinLnBrk="0" hangingPunct="1">
              <a:spcBef>
                <a:spcPct val="20000"/>
              </a:spcBef>
              <a:buFont typeface="Arial" panose="020B0604020202020204" pitchFamily="34" charset="0"/>
              <a:buChar char="–"/>
              <a:defRPr sz="2640" kern="1200">
                <a:solidFill>
                  <a:schemeClr val="accent2"/>
                </a:solidFill>
                <a:latin typeface="+mn-lt"/>
                <a:ea typeface="+mn-ea"/>
                <a:cs typeface="+mn-cs"/>
              </a:defRPr>
            </a:lvl2pPr>
            <a:lvl3pPr marL="1257300" indent="-251460" algn="l" defTabSz="1005840" rtl="0" eaLnBrk="1" latinLnBrk="0" hangingPunct="1">
              <a:spcBef>
                <a:spcPct val="20000"/>
              </a:spcBef>
              <a:buFont typeface="Arial" panose="020B0604020202020204" pitchFamily="34" charset="0"/>
              <a:buChar char="•"/>
              <a:defRPr sz="2200" kern="1200">
                <a:solidFill>
                  <a:schemeClr val="accent1">
                    <a:lumMod val="60000"/>
                    <a:lumOff val="40000"/>
                  </a:schemeClr>
                </a:solidFill>
                <a:latin typeface="+mn-lt"/>
                <a:ea typeface="+mn-ea"/>
                <a:cs typeface="+mn-cs"/>
              </a:defRPr>
            </a:lvl3pPr>
            <a:lvl4pPr marL="1760220" indent="-251460" algn="l" defTabSz="1005840" rtl="0" eaLnBrk="1" latinLnBrk="0" hangingPunct="1">
              <a:spcBef>
                <a:spcPct val="20000"/>
              </a:spcBef>
              <a:buFont typeface="Arial" panose="020B0604020202020204" pitchFamily="34" charset="0"/>
              <a:buChar char="–"/>
              <a:defRPr sz="1980" kern="1200">
                <a:solidFill>
                  <a:schemeClr val="bg1"/>
                </a:solidFill>
                <a:latin typeface="+mn-lt"/>
                <a:ea typeface="+mn-ea"/>
                <a:cs typeface="+mn-cs"/>
              </a:defRPr>
            </a:lvl4pPr>
            <a:lvl5pPr marL="2263140" indent="-251460" algn="l" defTabSz="1005840" rtl="0" eaLnBrk="1" latinLnBrk="0" hangingPunct="1">
              <a:spcBef>
                <a:spcPct val="20000"/>
              </a:spcBef>
              <a:buFont typeface="Arial" panose="020B0604020202020204" pitchFamily="34" charset="0"/>
              <a:buChar char="»"/>
              <a:defRPr sz="2200" kern="1200">
                <a:solidFill>
                  <a:schemeClr val="accent4"/>
                </a:solidFill>
                <a:latin typeface="+mn-lt"/>
                <a:ea typeface="+mn-ea"/>
                <a:cs typeface="+mn-cs"/>
              </a:defRPr>
            </a:lvl5pPr>
            <a:lvl6pPr marL="276606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lgn="ctr">
              <a:buNone/>
              <a:defRPr/>
            </a:pPr>
            <a:r>
              <a:rPr lang="en-US" sz="2118" i="1" dirty="0">
                <a:latin typeface="Calibri" panose="020F0502020204030204" pitchFamily="34" charset="0"/>
                <a:ea typeface="ＭＳ Ｐゴシック"/>
                <a:cs typeface="Trebuchet MS" pitchFamily="34" charset="0"/>
              </a:rPr>
              <a:t>“</a:t>
            </a:r>
            <a:r>
              <a:rPr lang="en-US" sz="2118" i="1" dirty="0">
                <a:latin typeface="Calibri" panose="020F0502020204030204" pitchFamily="34" charset="0"/>
              </a:rPr>
              <a:t>Assist the Northeast and Mid-Atlantic region to reduce building sector energy consumption 3% per year and carbon emissions 40% by 2030 </a:t>
            </a:r>
            <a:r>
              <a:rPr lang="en-US" sz="1800" i="1" dirty="0">
                <a:latin typeface="Calibri" panose="020F0502020204030204" pitchFamily="34" charset="0"/>
              </a:rPr>
              <a:t>(relative to 2001)</a:t>
            </a:r>
            <a:r>
              <a:rPr lang="en-US" sz="1800" i="1" dirty="0">
                <a:latin typeface="Calibri" panose="020F0502020204030204" pitchFamily="34" charset="0"/>
                <a:ea typeface="ＭＳ Ｐゴシック"/>
                <a:cs typeface="Trebuchet MS" pitchFamily="34" charset="0"/>
              </a:rPr>
              <a:t>”</a:t>
            </a:r>
            <a:endParaRPr lang="en-US" altLang="en-US" sz="1800" b="1" dirty="0">
              <a:latin typeface="Trebuchet MS" panose="020B0603020202020204" pitchFamily="34" charset="0"/>
              <a:cs typeface="Trebuchet MS" panose="020B0603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819400"/>
            <a:ext cx="5257801" cy="3129730"/>
          </a:xfrm>
          <a:prstGeom prst="rect">
            <a:avLst/>
          </a:prstGeom>
        </p:spPr>
      </p:pic>
      <p:sp>
        <p:nvSpPr>
          <p:cNvPr id="3" name="Oval 2"/>
          <p:cNvSpPr/>
          <p:nvPr/>
        </p:nvSpPr>
        <p:spPr>
          <a:xfrm>
            <a:off x="10134600" y="2590800"/>
            <a:ext cx="1600200" cy="182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0" y="5901332"/>
            <a:ext cx="5791200" cy="830997"/>
          </a:xfrm>
          <a:prstGeom prst="rect">
            <a:avLst/>
          </a:prstGeom>
          <a:noFill/>
        </p:spPr>
        <p:txBody>
          <a:bodyPr wrap="square" rtlCol="0">
            <a:spAutoFit/>
          </a:bodyPr>
          <a:lstStyle/>
          <a:p>
            <a:pPr algn="ctr">
              <a:defRPr/>
            </a:pPr>
            <a:r>
              <a:rPr lang="en-US" sz="1600" i="1" dirty="0">
                <a:solidFill>
                  <a:schemeClr val="bg1"/>
                </a:solidFill>
                <a:ea typeface="ＭＳ Ｐゴシック" pitchFamily="-108" charset="-128"/>
              </a:rPr>
              <a:t>One of six </a:t>
            </a:r>
            <a:r>
              <a:rPr lang="en-US" sz="1600" i="1" dirty="0" smtClean="0">
                <a:solidFill>
                  <a:schemeClr val="bg1"/>
                </a:solidFill>
                <a:ea typeface="ＭＳ Ｐゴシック" pitchFamily="-108" charset="-128"/>
              </a:rPr>
              <a:t>Regional Energy Efficiency Organizations (REEOs) funded </a:t>
            </a:r>
            <a:r>
              <a:rPr lang="en-US" sz="1600" i="1" dirty="0">
                <a:solidFill>
                  <a:schemeClr val="bg1"/>
                </a:solidFill>
                <a:ea typeface="ＭＳ Ｐゴシック" pitchFamily="-108" charset="-128"/>
              </a:rPr>
              <a:t>in-part by U.S. DOE </a:t>
            </a:r>
            <a:r>
              <a:rPr lang="en-US" sz="1600" i="1" dirty="0" smtClean="0">
                <a:solidFill>
                  <a:schemeClr val="bg1"/>
                </a:solidFill>
                <a:ea typeface="ＭＳ Ｐゴシック" pitchFamily="-108" charset="-128"/>
              </a:rPr>
              <a:t>to </a:t>
            </a:r>
            <a:r>
              <a:rPr lang="en-US" sz="1600" i="1" dirty="0">
                <a:solidFill>
                  <a:schemeClr val="bg1"/>
                </a:solidFill>
                <a:ea typeface="ＭＳ Ｐゴシック" pitchFamily="-108" charset="-128"/>
              </a:rPr>
              <a:t>support state and local efficiency policies and programs</a:t>
            </a:r>
            <a:r>
              <a:rPr lang="en-US" sz="1600" i="1" dirty="0" smtClean="0">
                <a:solidFill>
                  <a:schemeClr val="bg1"/>
                </a:solidFill>
                <a:ea typeface="ＭＳ Ｐゴシック" pitchFamily="-108" charset="-128"/>
              </a:rPr>
              <a:t>.</a:t>
            </a:r>
            <a:endParaRPr lang="en-US" b="1" dirty="0">
              <a:solidFill>
                <a:schemeClr val="bg1"/>
              </a:solidFill>
            </a:endParaRPr>
          </a:p>
        </p:txBody>
      </p:sp>
    </p:spTree>
    <p:extLst>
      <p:ext uri="{BB962C8B-B14F-4D97-AF65-F5344CB8AC3E}">
        <p14:creationId xmlns:p14="http://schemas.microsoft.com/office/powerpoint/2010/main" val="2968565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B2FC4-34F8-4EDE-B17B-5D89F0366456}" type="slidenum">
              <a:rPr lang="en-US" smtClean="0"/>
              <a:pPr/>
              <a:t>2</a:t>
            </a:fld>
            <a:endParaRPr lang="en-US" dirty="0"/>
          </a:p>
        </p:txBody>
      </p:sp>
      <p:sp>
        <p:nvSpPr>
          <p:cNvPr id="4" name="Title 3"/>
          <p:cNvSpPr>
            <a:spLocks noGrp="1"/>
          </p:cNvSpPr>
          <p:nvPr>
            <p:ph type="title"/>
          </p:nvPr>
        </p:nvSpPr>
        <p:spPr>
          <a:xfrm>
            <a:off x="1752600" y="457200"/>
            <a:ext cx="7772400" cy="857250"/>
          </a:xfrm>
        </p:spPr>
        <p:txBody>
          <a:bodyPr>
            <a:noAutofit/>
          </a:bodyPr>
          <a:lstStyle/>
          <a:p>
            <a:r>
              <a:rPr lang="en-US" dirty="0"/>
              <a:t>Building Decarbonization </a:t>
            </a:r>
            <a:r>
              <a:rPr lang="en-US" dirty="0">
                <a:solidFill>
                  <a:schemeClr val="accent5">
                    <a:lumMod val="60000"/>
                    <a:lumOff val="40000"/>
                  </a:schemeClr>
                </a:solidFill>
                <a:sym typeface="Wingdings" panose="05000000000000000000" pitchFamily="2" charset="2"/>
              </a:rPr>
              <a:t> </a:t>
            </a:r>
            <a:r>
              <a:rPr lang="en-US" dirty="0"/>
              <a:t>3 Key Elements</a:t>
            </a:r>
          </a:p>
        </p:txBody>
      </p:sp>
      <p:sp>
        <p:nvSpPr>
          <p:cNvPr id="8" name="TextBox 7"/>
          <p:cNvSpPr txBox="1"/>
          <p:nvPr/>
        </p:nvSpPr>
        <p:spPr>
          <a:xfrm>
            <a:off x="3867152" y="5600700"/>
            <a:ext cx="4316503" cy="300082"/>
          </a:xfrm>
          <a:prstGeom prst="rect">
            <a:avLst/>
          </a:prstGeom>
          <a:noFill/>
        </p:spPr>
        <p:txBody>
          <a:bodyPr wrap="none" rtlCol="0">
            <a:spAutoFit/>
          </a:bodyPr>
          <a:lstStyle/>
          <a:p>
            <a:r>
              <a:rPr lang="en-US" sz="1350" dirty="0">
                <a:solidFill>
                  <a:schemeClr val="bg1"/>
                </a:solidFill>
              </a:rPr>
              <a:t>Northeast Strategic Electrification Action Plan – NEEP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322" y="2093173"/>
            <a:ext cx="3820692" cy="494442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272" y="2109188"/>
            <a:ext cx="3672026" cy="4752033"/>
          </a:xfrm>
          <a:prstGeom prst="rect">
            <a:avLst/>
          </a:prstGeom>
        </p:spPr>
      </p:pic>
      <p:sp>
        <p:nvSpPr>
          <p:cNvPr id="10" name="TextBox 9"/>
          <p:cNvSpPr txBox="1"/>
          <p:nvPr/>
        </p:nvSpPr>
        <p:spPr>
          <a:xfrm>
            <a:off x="2301584" y="1658864"/>
            <a:ext cx="1905000" cy="646331"/>
          </a:xfrm>
          <a:prstGeom prst="rect">
            <a:avLst/>
          </a:prstGeom>
          <a:noFill/>
        </p:spPr>
        <p:txBody>
          <a:bodyPr wrap="square" rtlCol="0">
            <a:spAutoFit/>
          </a:bodyPr>
          <a:lstStyle/>
          <a:p>
            <a:pPr algn="ctr"/>
            <a:r>
              <a:rPr lang="en-US" dirty="0">
                <a:solidFill>
                  <a:schemeClr val="bg1"/>
                </a:solidFill>
              </a:rPr>
              <a:t>Advanced Electric Technologies</a:t>
            </a:r>
          </a:p>
        </p:txBody>
      </p:sp>
      <p:sp>
        <p:nvSpPr>
          <p:cNvPr id="11" name="TextBox 10"/>
          <p:cNvSpPr txBox="1"/>
          <p:nvPr/>
        </p:nvSpPr>
        <p:spPr>
          <a:xfrm>
            <a:off x="1934405" y="4553782"/>
            <a:ext cx="2709432" cy="646331"/>
          </a:xfrm>
          <a:prstGeom prst="rect">
            <a:avLst/>
          </a:prstGeom>
          <a:noFill/>
        </p:spPr>
        <p:txBody>
          <a:bodyPr wrap="square" rtlCol="0">
            <a:spAutoFit/>
          </a:bodyPr>
          <a:lstStyle/>
          <a:p>
            <a:pPr algn="ctr"/>
            <a:r>
              <a:rPr lang="en-US" dirty="0">
                <a:solidFill>
                  <a:schemeClr val="bg1"/>
                </a:solidFill>
              </a:rPr>
              <a:t>Space/Water</a:t>
            </a:r>
          </a:p>
          <a:p>
            <a:pPr algn="ctr"/>
            <a:r>
              <a:rPr lang="en-US" dirty="0">
                <a:solidFill>
                  <a:schemeClr val="bg1"/>
                </a:solidFill>
              </a:rPr>
              <a:t>Heating – Heat Pumps</a:t>
            </a:r>
          </a:p>
        </p:txBody>
      </p:sp>
      <p:sp>
        <p:nvSpPr>
          <p:cNvPr id="12" name="TextBox 11"/>
          <p:cNvSpPr txBox="1"/>
          <p:nvPr/>
        </p:nvSpPr>
        <p:spPr>
          <a:xfrm>
            <a:off x="4817231" y="4555079"/>
            <a:ext cx="2709432" cy="646331"/>
          </a:xfrm>
          <a:prstGeom prst="rect">
            <a:avLst/>
          </a:prstGeom>
          <a:noFill/>
        </p:spPr>
        <p:txBody>
          <a:bodyPr wrap="square" rtlCol="0">
            <a:spAutoFit/>
          </a:bodyPr>
          <a:lstStyle/>
          <a:p>
            <a:pPr algn="ctr"/>
            <a:r>
              <a:rPr lang="en-US" dirty="0">
                <a:solidFill>
                  <a:schemeClr val="bg1"/>
                </a:solidFill>
              </a:rPr>
              <a:t>Thermal </a:t>
            </a:r>
          </a:p>
          <a:p>
            <a:pPr algn="ctr"/>
            <a:r>
              <a:rPr lang="en-US" dirty="0">
                <a:solidFill>
                  <a:schemeClr val="bg1"/>
                </a:solidFill>
              </a:rPr>
              <a:t>Improvements</a:t>
            </a:r>
          </a:p>
        </p:txBody>
      </p:sp>
      <p:sp>
        <p:nvSpPr>
          <p:cNvPr id="13" name="TextBox 12"/>
          <p:cNvSpPr txBox="1"/>
          <p:nvPr/>
        </p:nvSpPr>
        <p:spPr>
          <a:xfrm>
            <a:off x="7531185" y="4548815"/>
            <a:ext cx="2709432" cy="646331"/>
          </a:xfrm>
          <a:prstGeom prst="rect">
            <a:avLst/>
          </a:prstGeom>
          <a:noFill/>
        </p:spPr>
        <p:txBody>
          <a:bodyPr wrap="square" rtlCol="0">
            <a:spAutoFit/>
          </a:bodyPr>
          <a:lstStyle/>
          <a:p>
            <a:pPr algn="ctr"/>
            <a:r>
              <a:rPr lang="en-US" dirty="0">
                <a:solidFill>
                  <a:schemeClr val="bg1"/>
                </a:solidFill>
              </a:rPr>
              <a:t>Flexible use of</a:t>
            </a:r>
          </a:p>
          <a:p>
            <a:pPr algn="ctr"/>
            <a:r>
              <a:rPr lang="en-US" dirty="0">
                <a:solidFill>
                  <a:schemeClr val="bg1"/>
                </a:solidFill>
              </a:rPr>
              <a:t> Low-Carbon Electricity</a:t>
            </a:r>
          </a:p>
        </p:txBody>
      </p:sp>
      <p:sp>
        <p:nvSpPr>
          <p:cNvPr id="15" name="TextBox 14"/>
          <p:cNvSpPr txBox="1"/>
          <p:nvPr/>
        </p:nvSpPr>
        <p:spPr>
          <a:xfrm>
            <a:off x="4768189" y="1638957"/>
            <a:ext cx="2709432" cy="646331"/>
          </a:xfrm>
          <a:prstGeom prst="rect">
            <a:avLst/>
          </a:prstGeom>
          <a:noFill/>
        </p:spPr>
        <p:txBody>
          <a:bodyPr wrap="square" rtlCol="0">
            <a:spAutoFit/>
          </a:bodyPr>
          <a:lstStyle/>
          <a:p>
            <a:pPr algn="ctr"/>
            <a:r>
              <a:rPr lang="en-US" dirty="0">
                <a:solidFill>
                  <a:schemeClr val="bg1"/>
                </a:solidFill>
              </a:rPr>
              <a:t>Deep Energy</a:t>
            </a:r>
          </a:p>
          <a:p>
            <a:pPr algn="ctr"/>
            <a:r>
              <a:rPr lang="en-US" dirty="0">
                <a:solidFill>
                  <a:schemeClr val="bg1"/>
                </a:solidFill>
              </a:rPr>
              <a:t>Efficiency</a:t>
            </a:r>
          </a:p>
        </p:txBody>
      </p:sp>
      <p:sp>
        <p:nvSpPr>
          <p:cNvPr id="16" name="TextBox 15"/>
          <p:cNvSpPr txBox="1"/>
          <p:nvPr/>
        </p:nvSpPr>
        <p:spPr>
          <a:xfrm>
            <a:off x="7531185" y="1665335"/>
            <a:ext cx="2709432" cy="646331"/>
          </a:xfrm>
          <a:prstGeom prst="rect">
            <a:avLst/>
          </a:prstGeom>
          <a:noFill/>
        </p:spPr>
        <p:txBody>
          <a:bodyPr wrap="square" rtlCol="0">
            <a:spAutoFit/>
          </a:bodyPr>
          <a:lstStyle/>
          <a:p>
            <a:pPr algn="ctr"/>
            <a:r>
              <a:rPr lang="en-US" dirty="0">
                <a:solidFill>
                  <a:schemeClr val="bg1"/>
                </a:solidFill>
              </a:rPr>
              <a:t>Grid </a:t>
            </a:r>
          </a:p>
          <a:p>
            <a:pPr algn="ctr"/>
            <a:r>
              <a:rPr lang="en-US" dirty="0">
                <a:solidFill>
                  <a:schemeClr val="bg1"/>
                </a:solidFill>
              </a:rPr>
              <a:t>Integration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082" y="2084908"/>
            <a:ext cx="3441730" cy="4454004"/>
          </a:xfrm>
          <a:prstGeom prst="rect">
            <a:avLst/>
          </a:prstGeom>
        </p:spPr>
      </p:pic>
    </p:spTree>
    <p:extLst>
      <p:ext uri="{BB962C8B-B14F-4D97-AF65-F5344CB8AC3E}">
        <p14:creationId xmlns:p14="http://schemas.microsoft.com/office/powerpoint/2010/main" val="3463334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B2FC4-34F8-4EDE-B17B-5D89F0366456}" type="slidenum">
              <a:rPr lang="en-US" smtClean="0"/>
              <a:pPr/>
              <a:t>3</a:t>
            </a:fld>
            <a:endParaRPr lang="en-US" dirty="0"/>
          </a:p>
        </p:txBody>
      </p:sp>
      <p:sp>
        <p:nvSpPr>
          <p:cNvPr id="4" name="Title 3"/>
          <p:cNvSpPr>
            <a:spLocks noGrp="1"/>
          </p:cNvSpPr>
          <p:nvPr>
            <p:ph type="title"/>
          </p:nvPr>
        </p:nvSpPr>
        <p:spPr>
          <a:xfrm>
            <a:off x="0" y="130055"/>
            <a:ext cx="9855200" cy="1143000"/>
          </a:xfrm>
        </p:spPr>
        <p:txBody>
          <a:bodyPr lIns="365760">
            <a:normAutofit fontScale="90000"/>
          </a:bodyPr>
          <a:lstStyle/>
          <a:p>
            <a:pPr algn="ctr"/>
            <a:r>
              <a:rPr lang="en-US" dirty="0"/>
              <a:t>Advanced Heat Pumps </a:t>
            </a:r>
            <a:r>
              <a:rPr lang="en-US" dirty="0" smtClean="0"/>
              <a:t>Market Adoption in Natural Market Cycles Reduces Building Energy Use in PJM States </a:t>
            </a:r>
            <a:endParaRPr lang="en-US" dirty="0"/>
          </a:p>
        </p:txBody>
      </p:sp>
      <p:sp>
        <p:nvSpPr>
          <p:cNvPr id="2" name="Content Placeholder 1"/>
          <p:cNvSpPr>
            <a:spLocks noGrp="1"/>
          </p:cNvSpPr>
          <p:nvPr>
            <p:ph idx="1"/>
          </p:nvPr>
        </p:nvSpPr>
        <p:spPr>
          <a:xfrm>
            <a:off x="8001000" y="1676400"/>
            <a:ext cx="3657600" cy="4724400"/>
          </a:xfrm>
        </p:spPr>
        <p:txBody>
          <a:bodyPr>
            <a:normAutofit fontScale="77500" lnSpcReduction="20000"/>
          </a:bodyPr>
          <a:lstStyle/>
          <a:p>
            <a:pPr marL="0" indent="0">
              <a:lnSpc>
                <a:spcPct val="120000"/>
              </a:lnSpc>
              <a:buNone/>
            </a:pPr>
            <a:r>
              <a:rPr lang="en-US" dirty="0" smtClean="0"/>
              <a:t>ASHP as 100</a:t>
            </a:r>
            <a:r>
              <a:rPr lang="en-US" dirty="0"/>
              <a:t>% of </a:t>
            </a:r>
            <a:r>
              <a:rPr lang="en-US" dirty="0" smtClean="0"/>
              <a:t>heating equipment sales </a:t>
            </a:r>
            <a:r>
              <a:rPr lang="en-US" dirty="0"/>
              <a:t>by </a:t>
            </a:r>
            <a:r>
              <a:rPr lang="en-US" dirty="0" smtClean="0"/>
              <a:t>2045 for space and water heating in PJM states by 2050:</a:t>
            </a:r>
            <a:endParaRPr lang="en-US" dirty="0"/>
          </a:p>
          <a:p>
            <a:pPr marL="285750" indent="-285750">
              <a:lnSpc>
                <a:spcPct val="120000"/>
              </a:lnSpc>
              <a:spcBef>
                <a:spcPts val="1800"/>
              </a:spcBef>
              <a:buFont typeface="Wingdings" panose="05000000000000000000" pitchFamily="2" charset="2"/>
              <a:buChar char="ü"/>
            </a:pPr>
            <a:r>
              <a:rPr lang="en-US" dirty="0" smtClean="0"/>
              <a:t>Reduces </a:t>
            </a:r>
            <a:r>
              <a:rPr lang="en-US" dirty="0"/>
              <a:t>total </a:t>
            </a:r>
            <a:r>
              <a:rPr lang="en-US" dirty="0" smtClean="0"/>
              <a:t>building energy use in homes </a:t>
            </a:r>
            <a:r>
              <a:rPr lang="en-US" dirty="0"/>
              <a:t>&amp; buildings by </a:t>
            </a:r>
            <a:r>
              <a:rPr lang="en-US" dirty="0" smtClean="0"/>
              <a:t>60%</a:t>
            </a:r>
            <a:endParaRPr lang="en-US" dirty="0"/>
          </a:p>
          <a:p>
            <a:pPr marL="285750" indent="-285750">
              <a:lnSpc>
                <a:spcPct val="120000"/>
              </a:lnSpc>
              <a:spcBef>
                <a:spcPts val="1800"/>
              </a:spcBef>
              <a:buFont typeface="Wingdings" panose="05000000000000000000" pitchFamily="2" charset="2"/>
              <a:buChar char="ü"/>
            </a:pPr>
            <a:r>
              <a:rPr lang="en-US" dirty="0" smtClean="0"/>
              <a:t>Reduces </a:t>
            </a:r>
            <a:r>
              <a:rPr lang="en-US" dirty="0"/>
              <a:t>building fossil fuel use to a small fraction</a:t>
            </a:r>
          </a:p>
          <a:p>
            <a:pPr marL="285750" indent="-285750">
              <a:lnSpc>
                <a:spcPct val="120000"/>
              </a:lnSpc>
              <a:spcBef>
                <a:spcPts val="1800"/>
              </a:spcBef>
              <a:buFont typeface="Wingdings" panose="05000000000000000000" pitchFamily="2" charset="2"/>
              <a:buChar char="ü"/>
            </a:pPr>
            <a:r>
              <a:rPr lang="en-US" dirty="0" smtClean="0"/>
              <a:t>Slightly increases electricity use</a:t>
            </a:r>
            <a:endParaRPr lang="en-US" i="1" dirty="0"/>
          </a:p>
          <a:p>
            <a:pPr>
              <a:lnSpc>
                <a:spcPct val="120000"/>
              </a:lnSpc>
            </a:pPr>
            <a:endParaRPr lang="en-US" dirty="0"/>
          </a:p>
        </p:txBody>
      </p:sp>
      <p:pic>
        <p:nvPicPr>
          <p:cNvPr id="6" name="Picture 5"/>
          <p:cNvPicPr>
            <a:picLocks noChangeAspect="1"/>
          </p:cNvPicPr>
          <p:nvPr/>
        </p:nvPicPr>
        <p:blipFill>
          <a:blip r:embed="rId2"/>
          <a:stretch>
            <a:fillRect/>
          </a:stretch>
        </p:blipFill>
        <p:spPr>
          <a:xfrm>
            <a:off x="457200" y="1600200"/>
            <a:ext cx="7162800" cy="5028328"/>
          </a:xfrm>
          <a:prstGeom prst="rect">
            <a:avLst/>
          </a:prstGeom>
        </p:spPr>
      </p:pic>
      <p:sp>
        <p:nvSpPr>
          <p:cNvPr id="8" name="Right Arrow 7"/>
          <p:cNvSpPr/>
          <p:nvPr/>
        </p:nvSpPr>
        <p:spPr>
          <a:xfrm rot="19331846">
            <a:off x="4303904" y="1940164"/>
            <a:ext cx="458084" cy="276609"/>
          </a:xfrm>
          <a:prstGeom prst="rightArrow">
            <a:avLst>
              <a:gd name="adj1" fmla="val 33436"/>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5257800" y="2819400"/>
            <a:ext cx="1524000" cy="830997"/>
          </a:xfrm>
          <a:prstGeom prst="rect">
            <a:avLst/>
          </a:prstGeom>
          <a:noFill/>
        </p:spPr>
        <p:txBody>
          <a:bodyPr wrap="square" rtlCol="0">
            <a:spAutoFit/>
          </a:bodyPr>
          <a:lstStyle/>
          <a:p>
            <a:pPr algn="ctr"/>
            <a:r>
              <a:rPr lang="en-US" sz="1600" b="1" dirty="0" smtClean="0"/>
              <a:t>Reduced TBTU for homes and buildings</a:t>
            </a:r>
            <a:endParaRPr lang="en-US" sz="1600" b="1" dirty="0"/>
          </a:p>
        </p:txBody>
      </p:sp>
      <p:sp>
        <p:nvSpPr>
          <p:cNvPr id="18" name="Right Arrow 17"/>
          <p:cNvSpPr/>
          <p:nvPr/>
        </p:nvSpPr>
        <p:spPr>
          <a:xfrm rot="1917751">
            <a:off x="5908763" y="3744813"/>
            <a:ext cx="407693" cy="273032"/>
          </a:xfrm>
          <a:prstGeom prst="rightArrow">
            <a:avLst>
              <a:gd name="adj1" fmla="val 33436"/>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a:off x="2971800" y="1676400"/>
            <a:ext cx="1371600" cy="738664"/>
          </a:xfrm>
          <a:prstGeom prst="rect">
            <a:avLst/>
          </a:prstGeom>
          <a:noFill/>
        </p:spPr>
        <p:txBody>
          <a:bodyPr wrap="square" rtlCol="0">
            <a:spAutoFit/>
          </a:bodyPr>
          <a:lstStyle/>
          <a:p>
            <a:pPr algn="ctr"/>
            <a:r>
              <a:rPr lang="en-US" sz="1400" b="1" dirty="0">
                <a:solidFill>
                  <a:schemeClr val="tx1">
                    <a:lumMod val="50000"/>
                  </a:schemeClr>
                </a:solidFill>
              </a:rPr>
              <a:t>Advanced heat pump market adoption curve  </a:t>
            </a:r>
          </a:p>
        </p:txBody>
      </p:sp>
      <p:sp>
        <p:nvSpPr>
          <p:cNvPr id="20" name="Rectangle 19"/>
          <p:cNvSpPr/>
          <p:nvPr/>
        </p:nvSpPr>
        <p:spPr>
          <a:xfrm>
            <a:off x="3810000" y="4495800"/>
            <a:ext cx="1676400" cy="830997"/>
          </a:xfrm>
          <a:prstGeom prst="rect">
            <a:avLst/>
          </a:prstGeom>
        </p:spPr>
        <p:txBody>
          <a:bodyPr wrap="square">
            <a:spAutoFit/>
          </a:bodyPr>
          <a:lstStyle/>
          <a:p>
            <a:pPr algn="ctr"/>
            <a:r>
              <a:rPr lang="en-US" sz="1600" b="1" dirty="0">
                <a:solidFill>
                  <a:schemeClr val="bg1"/>
                </a:solidFill>
              </a:rPr>
              <a:t>Reduced fossil fuels for heating and cooling </a:t>
            </a:r>
          </a:p>
        </p:txBody>
      </p:sp>
      <p:sp>
        <p:nvSpPr>
          <p:cNvPr id="21" name="Right Arrow 20"/>
          <p:cNvSpPr/>
          <p:nvPr/>
        </p:nvSpPr>
        <p:spPr>
          <a:xfrm rot="1686144">
            <a:off x="5450473" y="4880527"/>
            <a:ext cx="407693" cy="273032"/>
          </a:xfrm>
          <a:prstGeom prst="rightArrow">
            <a:avLst>
              <a:gd name="adj1" fmla="val 33436"/>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5638800" y="4114800"/>
            <a:ext cx="971550" cy="738664"/>
          </a:xfrm>
          <a:prstGeom prst="rect">
            <a:avLst/>
          </a:prstGeom>
          <a:noFill/>
        </p:spPr>
        <p:txBody>
          <a:bodyPr wrap="square" rtlCol="0">
            <a:spAutoFit/>
          </a:bodyPr>
          <a:lstStyle/>
          <a:p>
            <a:pPr algn="ctr"/>
            <a:r>
              <a:rPr lang="en-US" sz="1400" b="1" dirty="0">
                <a:solidFill>
                  <a:schemeClr val="bg1"/>
                </a:solidFill>
              </a:rPr>
              <a:t>Increased electricity use</a:t>
            </a:r>
          </a:p>
        </p:txBody>
      </p:sp>
      <p:sp>
        <p:nvSpPr>
          <p:cNvPr id="32" name="Right Arrow 31"/>
          <p:cNvSpPr/>
          <p:nvPr/>
        </p:nvSpPr>
        <p:spPr>
          <a:xfrm rot="16200000">
            <a:off x="6310063" y="4510337"/>
            <a:ext cx="458084" cy="276609"/>
          </a:xfrm>
          <a:prstGeom prst="rightArrow">
            <a:avLst>
              <a:gd name="adj1" fmla="val 33436"/>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457200" y="1295400"/>
            <a:ext cx="7162800" cy="353943"/>
          </a:xfrm>
          <a:prstGeom prst="rect">
            <a:avLst/>
          </a:prstGeom>
          <a:solidFill>
            <a:schemeClr val="bg1"/>
          </a:solidFill>
        </p:spPr>
        <p:txBody>
          <a:bodyPr wrap="square" rtlCol="0">
            <a:spAutoFit/>
          </a:bodyPr>
          <a:lstStyle/>
          <a:p>
            <a:r>
              <a:rPr lang="en-US" sz="1700" b="1" dirty="0" smtClean="0">
                <a:solidFill>
                  <a:srgbClr val="000000"/>
                </a:solidFill>
              </a:rPr>
              <a:t>Advanced Heat Pump Impacts on Building Energy Use In PJM States by 2050  </a:t>
            </a:r>
            <a:endParaRPr lang="en-US" sz="1700" b="1" dirty="0">
              <a:solidFill>
                <a:srgbClr val="000000"/>
              </a:solidFill>
            </a:endParaRPr>
          </a:p>
        </p:txBody>
      </p:sp>
      <p:pic>
        <p:nvPicPr>
          <p:cNvPr id="7" name="Picture 6"/>
          <p:cNvPicPr>
            <a:picLocks noChangeAspect="1"/>
          </p:cNvPicPr>
          <p:nvPr/>
        </p:nvPicPr>
        <p:blipFill>
          <a:blip r:embed="rId3"/>
          <a:stretch>
            <a:fillRect/>
          </a:stretch>
        </p:blipFill>
        <p:spPr>
          <a:xfrm>
            <a:off x="6019800" y="3352800"/>
            <a:ext cx="152400" cy="152400"/>
          </a:xfrm>
          <a:prstGeom prst="rect">
            <a:avLst/>
          </a:prstGeom>
        </p:spPr>
      </p:pic>
    </p:spTree>
    <p:extLst>
      <p:ext uri="{BB962C8B-B14F-4D97-AF65-F5344CB8AC3E}">
        <p14:creationId xmlns:p14="http://schemas.microsoft.com/office/powerpoint/2010/main" val="855607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B2FC4-34F8-4EDE-B17B-5D89F0366456}" type="slidenum">
              <a:rPr lang="en-US" smtClean="0"/>
              <a:pPr/>
              <a:t>4</a:t>
            </a:fld>
            <a:endParaRPr lang="en-US" dirty="0"/>
          </a:p>
        </p:txBody>
      </p:sp>
      <p:pic>
        <p:nvPicPr>
          <p:cNvPr id="5" name="Picture 4"/>
          <p:cNvPicPr>
            <a:picLocks noChangeAspect="1"/>
          </p:cNvPicPr>
          <p:nvPr/>
        </p:nvPicPr>
        <p:blipFill>
          <a:blip r:embed="rId2"/>
          <a:stretch>
            <a:fillRect/>
          </a:stretch>
        </p:blipFill>
        <p:spPr>
          <a:xfrm>
            <a:off x="762000" y="1600200"/>
            <a:ext cx="10210800" cy="5060476"/>
          </a:xfrm>
          <a:prstGeom prst="rect">
            <a:avLst/>
          </a:prstGeom>
        </p:spPr>
      </p:pic>
      <p:sp>
        <p:nvSpPr>
          <p:cNvPr id="7" name="Title 3"/>
          <p:cNvSpPr>
            <a:spLocks noGrp="1"/>
          </p:cNvSpPr>
          <p:nvPr>
            <p:ph type="title"/>
          </p:nvPr>
        </p:nvSpPr>
        <p:spPr>
          <a:xfrm>
            <a:off x="0" y="130175"/>
            <a:ext cx="9855200" cy="1143000"/>
          </a:xfrm>
        </p:spPr>
        <p:txBody>
          <a:bodyPr vert="horz" lIns="274320" tIns="45720" rIns="91440" bIns="45720" rtlCol="0" anchor="ctr">
            <a:noAutofit/>
          </a:bodyPr>
          <a:lstStyle/>
          <a:p>
            <a:pPr algn="ctr"/>
            <a:r>
              <a:rPr lang="en-US" sz="2800" dirty="0" smtClean="0"/>
              <a:t>Carbon-Free Powered Advanced </a:t>
            </a:r>
            <a:r>
              <a:rPr lang="en-US" sz="2800" dirty="0"/>
              <a:t>Heat Pumps </a:t>
            </a:r>
            <a:r>
              <a:rPr lang="en-US" sz="2800" dirty="0" smtClean="0"/>
              <a:t>Puts 2050 Climate </a:t>
            </a:r>
            <a:r>
              <a:rPr lang="en-US" sz="2800" dirty="0"/>
              <a:t>Stabilization </a:t>
            </a:r>
            <a:r>
              <a:rPr lang="en-US" sz="2800" dirty="0" smtClean="0"/>
              <a:t>Goals In Reach within PJM States </a:t>
            </a:r>
            <a:endParaRPr lang="en-US" sz="2800" dirty="0"/>
          </a:p>
        </p:txBody>
      </p:sp>
      <p:sp>
        <p:nvSpPr>
          <p:cNvPr id="8" name="TextBox 7"/>
          <p:cNvSpPr txBox="1"/>
          <p:nvPr/>
        </p:nvSpPr>
        <p:spPr>
          <a:xfrm>
            <a:off x="2514600" y="2667000"/>
            <a:ext cx="1600200" cy="738664"/>
          </a:xfrm>
          <a:prstGeom prst="rect">
            <a:avLst/>
          </a:prstGeom>
          <a:noFill/>
        </p:spPr>
        <p:txBody>
          <a:bodyPr wrap="square" rtlCol="0">
            <a:spAutoFit/>
          </a:bodyPr>
          <a:lstStyle/>
          <a:p>
            <a:pPr algn="ctr"/>
            <a:r>
              <a:rPr lang="en-US" sz="1400" b="1" dirty="0" smtClean="0"/>
              <a:t>Power Generation: 100</a:t>
            </a:r>
            <a:r>
              <a:rPr lang="en-US" sz="1400" b="1" dirty="0"/>
              <a:t>% Carbon Free </a:t>
            </a:r>
            <a:r>
              <a:rPr lang="en-US" sz="1400" b="1" dirty="0" smtClean="0"/>
              <a:t>by </a:t>
            </a:r>
            <a:r>
              <a:rPr lang="en-US" sz="1400" b="1" dirty="0"/>
              <a:t>2050</a:t>
            </a:r>
          </a:p>
        </p:txBody>
      </p:sp>
      <p:sp>
        <p:nvSpPr>
          <p:cNvPr id="10" name="TextBox 9"/>
          <p:cNvSpPr txBox="1"/>
          <p:nvPr/>
        </p:nvSpPr>
        <p:spPr>
          <a:xfrm>
            <a:off x="2438400" y="3886200"/>
            <a:ext cx="1905000" cy="738664"/>
          </a:xfrm>
          <a:prstGeom prst="rect">
            <a:avLst/>
          </a:prstGeom>
          <a:noFill/>
        </p:spPr>
        <p:txBody>
          <a:bodyPr wrap="square" rtlCol="0">
            <a:spAutoFit/>
          </a:bodyPr>
          <a:lstStyle/>
          <a:p>
            <a:pPr algn="ctr"/>
            <a:r>
              <a:rPr lang="en-US" sz="1400" b="1" dirty="0"/>
              <a:t>Transportation: Broad Adoption of </a:t>
            </a:r>
            <a:r>
              <a:rPr lang="en-US" sz="1400" b="1" dirty="0" smtClean="0"/>
              <a:t>Light Duty Electric </a:t>
            </a:r>
            <a:r>
              <a:rPr lang="en-US" sz="1400" b="1" dirty="0"/>
              <a:t>Vehicles </a:t>
            </a:r>
          </a:p>
        </p:txBody>
      </p:sp>
      <p:sp>
        <p:nvSpPr>
          <p:cNvPr id="11" name="Rectangle 10"/>
          <p:cNvSpPr/>
          <p:nvPr/>
        </p:nvSpPr>
        <p:spPr>
          <a:xfrm>
            <a:off x="2590800" y="5486400"/>
            <a:ext cx="4079899" cy="307777"/>
          </a:xfrm>
          <a:prstGeom prst="rect">
            <a:avLst/>
          </a:prstGeom>
        </p:spPr>
        <p:txBody>
          <a:bodyPr wrap="none">
            <a:spAutoFit/>
          </a:bodyPr>
          <a:lstStyle/>
          <a:p>
            <a:pPr algn="ctr"/>
            <a:r>
              <a:rPr lang="en-US" sz="1400" b="1" dirty="0">
                <a:solidFill>
                  <a:schemeClr val="bg1"/>
                </a:solidFill>
              </a:rPr>
              <a:t>Buildings: Broad Adoption of Advanced  Heat Pumps</a:t>
            </a:r>
          </a:p>
        </p:txBody>
      </p:sp>
      <p:sp>
        <p:nvSpPr>
          <p:cNvPr id="12" name="Rectangle 11"/>
          <p:cNvSpPr/>
          <p:nvPr/>
        </p:nvSpPr>
        <p:spPr>
          <a:xfrm>
            <a:off x="2590800" y="4953000"/>
            <a:ext cx="2022926" cy="307777"/>
          </a:xfrm>
          <a:prstGeom prst="rect">
            <a:avLst/>
          </a:prstGeom>
        </p:spPr>
        <p:txBody>
          <a:bodyPr wrap="none">
            <a:spAutoFit/>
          </a:bodyPr>
          <a:lstStyle/>
          <a:p>
            <a:pPr algn="ctr"/>
            <a:r>
              <a:rPr lang="en-US" sz="1400" b="1" dirty="0" smtClean="0">
                <a:solidFill>
                  <a:schemeClr val="bg1"/>
                </a:solidFill>
              </a:rPr>
              <a:t>Industrial: Solutions TBD</a:t>
            </a:r>
            <a:endParaRPr lang="en-US" sz="1400" b="1" dirty="0">
              <a:solidFill>
                <a:schemeClr val="bg1"/>
              </a:solidFill>
            </a:endParaRPr>
          </a:p>
        </p:txBody>
      </p:sp>
      <p:sp>
        <p:nvSpPr>
          <p:cNvPr id="13" name="TextBox 12"/>
          <p:cNvSpPr txBox="1"/>
          <p:nvPr/>
        </p:nvSpPr>
        <p:spPr>
          <a:xfrm>
            <a:off x="5486400" y="2895600"/>
            <a:ext cx="1828800" cy="830997"/>
          </a:xfrm>
          <a:prstGeom prst="rect">
            <a:avLst/>
          </a:prstGeom>
          <a:noFill/>
        </p:spPr>
        <p:txBody>
          <a:bodyPr wrap="square" rtlCol="0">
            <a:spAutoFit/>
          </a:bodyPr>
          <a:lstStyle/>
          <a:p>
            <a:pPr algn="ctr"/>
            <a:r>
              <a:rPr lang="en-US" sz="1600" b="1" dirty="0" smtClean="0">
                <a:solidFill>
                  <a:srgbClr val="000000"/>
                </a:solidFill>
              </a:rPr>
              <a:t>GHG </a:t>
            </a:r>
            <a:r>
              <a:rPr lang="en-US" sz="1600" b="1" dirty="0">
                <a:solidFill>
                  <a:srgbClr val="000000"/>
                </a:solidFill>
              </a:rPr>
              <a:t>Emissions 45% below 2010 in 2030 </a:t>
            </a:r>
          </a:p>
        </p:txBody>
      </p:sp>
      <p:sp>
        <p:nvSpPr>
          <p:cNvPr id="14" name="Rectangle 13"/>
          <p:cNvSpPr/>
          <p:nvPr/>
        </p:nvSpPr>
        <p:spPr>
          <a:xfrm>
            <a:off x="9448800" y="4876800"/>
            <a:ext cx="1345043" cy="830997"/>
          </a:xfrm>
          <a:prstGeom prst="rect">
            <a:avLst/>
          </a:prstGeom>
        </p:spPr>
        <p:txBody>
          <a:bodyPr wrap="square">
            <a:spAutoFit/>
          </a:bodyPr>
          <a:lstStyle/>
          <a:p>
            <a:pPr algn="ctr"/>
            <a:r>
              <a:rPr lang="en-US" sz="1600" b="1" dirty="0" smtClean="0">
                <a:solidFill>
                  <a:srgbClr val="000000"/>
                </a:solidFill>
              </a:rPr>
              <a:t>GHG </a:t>
            </a:r>
            <a:r>
              <a:rPr lang="en-US" sz="1600" b="1" dirty="0">
                <a:solidFill>
                  <a:srgbClr val="000000"/>
                </a:solidFill>
              </a:rPr>
              <a:t>Emissions 0% by 2050</a:t>
            </a:r>
          </a:p>
        </p:txBody>
      </p:sp>
      <p:sp>
        <p:nvSpPr>
          <p:cNvPr id="15" name="TextBox 14"/>
          <p:cNvSpPr txBox="1"/>
          <p:nvPr/>
        </p:nvSpPr>
        <p:spPr>
          <a:xfrm>
            <a:off x="762000" y="1295400"/>
            <a:ext cx="10210800" cy="353943"/>
          </a:xfrm>
          <a:prstGeom prst="rect">
            <a:avLst/>
          </a:prstGeom>
          <a:solidFill>
            <a:schemeClr val="bg1"/>
          </a:solidFill>
        </p:spPr>
        <p:txBody>
          <a:bodyPr wrap="square" rtlCol="0">
            <a:spAutoFit/>
          </a:bodyPr>
          <a:lstStyle/>
          <a:p>
            <a:pPr algn="ctr"/>
            <a:r>
              <a:rPr lang="en-US" sz="1700" b="1" dirty="0" smtClean="0">
                <a:solidFill>
                  <a:srgbClr val="000000"/>
                </a:solidFill>
              </a:rPr>
              <a:t>Greenhouse Gas Emissions Impact of Building &amp; Transportation Electrification in PJM States by 2050  </a:t>
            </a:r>
            <a:endParaRPr lang="en-US" sz="1700" b="1" dirty="0">
              <a:solidFill>
                <a:srgbClr val="000000"/>
              </a:solidFill>
            </a:endParaRPr>
          </a:p>
        </p:txBody>
      </p:sp>
      <p:sp>
        <p:nvSpPr>
          <p:cNvPr id="16" name="Oval 15"/>
          <p:cNvSpPr/>
          <p:nvPr/>
        </p:nvSpPr>
        <p:spPr>
          <a:xfrm>
            <a:off x="9296400" y="4191000"/>
            <a:ext cx="1676400" cy="2438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562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914400" y="1447800"/>
            <a:ext cx="9677400" cy="5058466"/>
          </a:xfrm>
          <a:prstGeom prst="rect">
            <a:avLst/>
          </a:prstGeom>
        </p:spPr>
      </p:pic>
      <p:sp>
        <p:nvSpPr>
          <p:cNvPr id="3" name="Slide Number Placeholder 2"/>
          <p:cNvSpPr>
            <a:spLocks noGrp="1"/>
          </p:cNvSpPr>
          <p:nvPr>
            <p:ph type="sldNum" sz="quarter" idx="12"/>
          </p:nvPr>
        </p:nvSpPr>
        <p:spPr/>
        <p:txBody>
          <a:bodyPr/>
          <a:lstStyle/>
          <a:p>
            <a:fld id="{941B2FC4-34F8-4EDE-B17B-5D89F0366456}" type="slidenum">
              <a:rPr lang="en-US" smtClean="0"/>
              <a:pPr/>
              <a:t>5</a:t>
            </a:fld>
            <a:endParaRPr lang="en-US" dirty="0"/>
          </a:p>
        </p:txBody>
      </p:sp>
      <p:sp>
        <p:nvSpPr>
          <p:cNvPr id="4" name="Title 3"/>
          <p:cNvSpPr>
            <a:spLocks noGrp="1"/>
          </p:cNvSpPr>
          <p:nvPr>
            <p:ph type="title"/>
          </p:nvPr>
        </p:nvSpPr>
        <p:spPr/>
        <p:txBody>
          <a:bodyPr/>
          <a:lstStyle/>
          <a:p>
            <a:pPr algn="ctr"/>
            <a:r>
              <a:rPr lang="en-US" dirty="0" smtClean="0"/>
              <a:t>Advanced Heat Pumps Are Cost Competitive with Natural Gas Heating in PJM States Today</a:t>
            </a:r>
            <a:endParaRPr lang="en-US" dirty="0"/>
          </a:p>
        </p:txBody>
      </p:sp>
      <p:sp>
        <p:nvSpPr>
          <p:cNvPr id="2" name="Oval 1"/>
          <p:cNvSpPr/>
          <p:nvPr/>
        </p:nvSpPr>
        <p:spPr>
          <a:xfrm>
            <a:off x="9601200" y="3048000"/>
            <a:ext cx="914400" cy="1905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072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B2FC4-34F8-4EDE-B17B-5D89F0366456}" type="slidenum">
              <a:rPr lang="en-US" smtClean="0"/>
              <a:pPr/>
              <a:t>6</a:t>
            </a:fld>
            <a:endParaRPr lang="en-US" dirty="0"/>
          </a:p>
        </p:txBody>
      </p:sp>
      <p:sp>
        <p:nvSpPr>
          <p:cNvPr id="4" name="Title 3"/>
          <p:cNvSpPr>
            <a:spLocks noGrp="1"/>
          </p:cNvSpPr>
          <p:nvPr>
            <p:ph type="title"/>
          </p:nvPr>
        </p:nvSpPr>
        <p:spPr/>
        <p:txBody>
          <a:bodyPr/>
          <a:lstStyle/>
          <a:p>
            <a:r>
              <a:rPr lang="en-US" dirty="0"/>
              <a:t>2019: Building Energy Efficiency Policies in PJM States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676400"/>
            <a:ext cx="10278329" cy="4224339"/>
          </a:xfrm>
          <a:prstGeom prst="rect">
            <a:avLst/>
          </a:prstGeom>
        </p:spPr>
      </p:pic>
      <p:sp>
        <p:nvSpPr>
          <p:cNvPr id="6" name="TextBox 5"/>
          <p:cNvSpPr txBox="1"/>
          <p:nvPr/>
        </p:nvSpPr>
        <p:spPr>
          <a:xfrm>
            <a:off x="381000" y="6019800"/>
            <a:ext cx="10210800" cy="307777"/>
          </a:xfrm>
          <a:prstGeom prst="rect">
            <a:avLst/>
          </a:prstGeom>
          <a:noFill/>
        </p:spPr>
        <p:txBody>
          <a:bodyPr wrap="square" rtlCol="0">
            <a:spAutoFit/>
          </a:bodyPr>
          <a:lstStyle/>
          <a:p>
            <a:r>
              <a:rPr lang="en-US" sz="1400" dirty="0" smtClean="0">
                <a:solidFill>
                  <a:schemeClr val="bg1"/>
                </a:solidFill>
              </a:rPr>
              <a:t>Building Energy Policy Analysis </a:t>
            </a:r>
            <a:r>
              <a:rPr lang="en-US" sz="1400" dirty="0">
                <a:solidFill>
                  <a:schemeClr val="bg1"/>
                </a:solidFill>
              </a:rPr>
              <a:t>by </a:t>
            </a:r>
            <a:r>
              <a:rPr lang="en-US" sz="1400" dirty="0" smtClean="0">
                <a:solidFill>
                  <a:schemeClr val="bg1"/>
                </a:solidFill>
              </a:rPr>
              <a:t>NEEP</a:t>
            </a:r>
            <a:r>
              <a:rPr lang="en-US" sz="1400" dirty="0">
                <a:solidFill>
                  <a:schemeClr val="bg1"/>
                </a:solidFill>
              </a:rPr>
              <a:t>				</a:t>
            </a:r>
            <a:r>
              <a:rPr lang="en-US" sz="1400" dirty="0" smtClean="0">
                <a:solidFill>
                  <a:schemeClr val="bg1"/>
                </a:solidFill>
              </a:rPr>
              <a:t>         PJM </a:t>
            </a:r>
            <a:r>
              <a:rPr lang="en-US" sz="1400" dirty="0">
                <a:solidFill>
                  <a:schemeClr val="bg1"/>
                </a:solidFill>
              </a:rPr>
              <a:t>States Map from </a:t>
            </a:r>
            <a:r>
              <a:rPr lang="en-US" sz="1400" dirty="0">
                <a:hlinkClick r:id="rId3"/>
              </a:rPr>
              <a:t>Duke Nicholas Institute</a:t>
            </a:r>
            <a:r>
              <a:rPr lang="en-US" sz="1400" dirty="0">
                <a:solidFill>
                  <a:schemeClr val="bg1"/>
                </a:solidFill>
              </a:rPr>
              <a:t> </a:t>
            </a:r>
            <a:endParaRPr lang="en-US" sz="1400" dirty="0" smtClean="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2163490"/>
            <a:ext cx="1676400" cy="2794000"/>
          </a:xfrm>
          <a:prstGeom prst="rect">
            <a:avLst/>
          </a:prstGeom>
        </p:spPr>
      </p:pic>
    </p:spTree>
    <p:extLst>
      <p:ext uri="{BB962C8B-B14F-4D97-AF65-F5344CB8AC3E}">
        <p14:creationId xmlns:p14="http://schemas.microsoft.com/office/powerpoint/2010/main" val="1615075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3200400"/>
            <a:ext cx="2133600" cy="1371600"/>
          </a:xfrm>
        </p:spPr>
        <p:txBody>
          <a:bodyPr>
            <a:noAutofit/>
          </a:bodyPr>
          <a:lstStyle/>
          <a:p>
            <a:pPr marL="0" indent="0" algn="ctr">
              <a:spcBef>
                <a:spcPts val="0"/>
              </a:spcBef>
              <a:buNone/>
            </a:pPr>
            <a:r>
              <a:rPr lang="en-US" sz="1800" dirty="0"/>
              <a:t>Sue Coakley</a:t>
            </a:r>
          </a:p>
          <a:p>
            <a:pPr marL="0" indent="0" algn="ctr">
              <a:spcBef>
                <a:spcPts val="0"/>
              </a:spcBef>
              <a:buNone/>
            </a:pPr>
            <a:r>
              <a:rPr lang="en-US" sz="1800" dirty="0"/>
              <a:t> Executive Director</a:t>
            </a:r>
          </a:p>
          <a:p>
            <a:pPr marL="0" indent="0" algn="ctr">
              <a:spcBef>
                <a:spcPts val="0"/>
              </a:spcBef>
              <a:buNone/>
            </a:pPr>
            <a:r>
              <a:rPr lang="en-US" sz="1800" dirty="0"/>
              <a:t>NEEP</a:t>
            </a:r>
          </a:p>
          <a:p>
            <a:pPr marL="0" indent="0" algn="ctr">
              <a:spcBef>
                <a:spcPts val="0"/>
              </a:spcBef>
              <a:buNone/>
            </a:pPr>
            <a:r>
              <a:rPr lang="en-US" sz="1650" dirty="0">
                <a:hlinkClick r:id="rId2"/>
              </a:rPr>
              <a:t>scoakley@neep.org</a:t>
            </a:r>
            <a:r>
              <a:rPr lang="en-US" sz="1650" dirty="0"/>
              <a:t> </a:t>
            </a:r>
          </a:p>
        </p:txBody>
      </p:sp>
      <p:sp>
        <p:nvSpPr>
          <p:cNvPr id="3" name="Slide Number Placeholder 2"/>
          <p:cNvSpPr>
            <a:spLocks noGrp="1"/>
          </p:cNvSpPr>
          <p:nvPr>
            <p:ph type="sldNum" sz="quarter" idx="12"/>
          </p:nvPr>
        </p:nvSpPr>
        <p:spPr/>
        <p:txBody>
          <a:bodyPr/>
          <a:lstStyle/>
          <a:p>
            <a:fld id="{941B2FC4-34F8-4EDE-B17B-5D89F0366456}" type="slidenum">
              <a:rPr lang="en-US" smtClean="0"/>
              <a:pPr/>
              <a:t>7</a:t>
            </a:fld>
            <a:endParaRPr lang="en-US" dirty="0"/>
          </a:p>
        </p:txBody>
      </p:sp>
      <p:sp>
        <p:nvSpPr>
          <p:cNvPr id="4" name="Title 3"/>
          <p:cNvSpPr>
            <a:spLocks noGrp="1"/>
          </p:cNvSpPr>
          <p:nvPr>
            <p:ph type="title"/>
          </p:nvPr>
        </p:nvSpPr>
        <p:spPr/>
        <p:txBody>
          <a:bodyPr/>
          <a:lstStyle/>
          <a:p>
            <a:r>
              <a:rPr lang="en-US" dirty="0" smtClean="0"/>
              <a:t>For More Information :</a:t>
            </a:r>
            <a:endParaRPr lang="en-US" dirty="0"/>
          </a:p>
        </p:txBody>
      </p:sp>
      <p:pic>
        <p:nvPicPr>
          <p:cNvPr id="5" name="Picture 4"/>
          <p:cNvPicPr>
            <a:picLocks noChangeAspect="1"/>
          </p:cNvPicPr>
          <p:nvPr/>
        </p:nvPicPr>
        <p:blipFill>
          <a:blip r:embed="rId3"/>
          <a:stretch>
            <a:fillRect/>
          </a:stretch>
        </p:blipFill>
        <p:spPr>
          <a:xfrm>
            <a:off x="5029200" y="1524000"/>
            <a:ext cx="1600200" cy="1600200"/>
          </a:xfrm>
          <a:prstGeom prst="rect">
            <a:avLst/>
          </a:prstGeom>
        </p:spPr>
      </p:pic>
      <p:sp>
        <p:nvSpPr>
          <p:cNvPr id="8" name="Content Placeholder 1"/>
          <p:cNvSpPr txBox="1">
            <a:spLocks/>
          </p:cNvSpPr>
          <p:nvPr/>
        </p:nvSpPr>
        <p:spPr>
          <a:xfrm>
            <a:off x="1828800" y="3200400"/>
            <a:ext cx="2667000" cy="12954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1">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0"/>
              </a:spcBef>
              <a:buNone/>
            </a:pPr>
            <a:r>
              <a:rPr lang="en-US" sz="1800" dirty="0" smtClean="0"/>
              <a:t>Carolyn Sarno Goldthwaite</a:t>
            </a:r>
          </a:p>
          <a:p>
            <a:pPr marL="0" indent="0" algn="ctr">
              <a:lnSpc>
                <a:spcPct val="110000"/>
              </a:lnSpc>
              <a:spcBef>
                <a:spcPts val="0"/>
              </a:spcBef>
              <a:buNone/>
            </a:pPr>
            <a:r>
              <a:rPr lang="en-US" sz="1800" dirty="0" smtClean="0"/>
              <a:t>Director of Building and Community Solutions</a:t>
            </a:r>
            <a:endParaRPr lang="en-US" sz="1800" dirty="0"/>
          </a:p>
          <a:p>
            <a:pPr marL="0" indent="0" algn="ctr">
              <a:lnSpc>
                <a:spcPct val="110000"/>
              </a:lnSpc>
              <a:spcBef>
                <a:spcPts val="0"/>
              </a:spcBef>
              <a:buNone/>
            </a:pPr>
            <a:r>
              <a:rPr lang="en-US" sz="1800" dirty="0" smtClean="0">
                <a:hlinkClick r:id="rId4"/>
              </a:rPr>
              <a:t>cgoldthwaite@neep.org</a:t>
            </a:r>
            <a:r>
              <a:rPr lang="en-US" sz="1800" dirty="0" smtClean="0"/>
              <a:t> </a:t>
            </a:r>
            <a:endParaRPr lang="en-US" sz="1800" dirty="0"/>
          </a:p>
        </p:txBody>
      </p:sp>
      <p:pic>
        <p:nvPicPr>
          <p:cNvPr id="10" name="Picture 9"/>
          <p:cNvPicPr>
            <a:picLocks noChangeAspect="1"/>
          </p:cNvPicPr>
          <p:nvPr/>
        </p:nvPicPr>
        <p:blipFill>
          <a:blip r:embed="rId5"/>
          <a:stretch>
            <a:fillRect/>
          </a:stretch>
        </p:blipFill>
        <p:spPr>
          <a:xfrm>
            <a:off x="7924800" y="1524000"/>
            <a:ext cx="1600200" cy="1600200"/>
          </a:xfrm>
          <a:prstGeom prst="rect">
            <a:avLst/>
          </a:prstGeom>
        </p:spPr>
      </p:pic>
      <p:sp>
        <p:nvSpPr>
          <p:cNvPr id="11" name="Content Placeholder 1"/>
          <p:cNvSpPr txBox="1">
            <a:spLocks/>
          </p:cNvSpPr>
          <p:nvPr/>
        </p:nvSpPr>
        <p:spPr>
          <a:xfrm>
            <a:off x="7543800" y="3200400"/>
            <a:ext cx="2438400" cy="142875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1">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1800" dirty="0"/>
              <a:t>Dave Lis</a:t>
            </a:r>
          </a:p>
          <a:p>
            <a:pPr marL="0" indent="0" algn="ctr">
              <a:spcBef>
                <a:spcPts val="0"/>
              </a:spcBef>
              <a:buNone/>
            </a:pPr>
            <a:r>
              <a:rPr lang="en-US" sz="1800" dirty="0"/>
              <a:t> Director of Technology and Market Solutions</a:t>
            </a:r>
          </a:p>
          <a:p>
            <a:pPr marL="0" indent="0" algn="ctr">
              <a:spcBef>
                <a:spcPts val="0"/>
              </a:spcBef>
              <a:buNone/>
            </a:pPr>
            <a:r>
              <a:rPr lang="en-US" sz="1800" dirty="0"/>
              <a:t>NEEP</a:t>
            </a:r>
          </a:p>
          <a:p>
            <a:pPr marL="0" indent="0" algn="ctr">
              <a:spcBef>
                <a:spcPts val="0"/>
              </a:spcBef>
              <a:buNone/>
            </a:pPr>
            <a:r>
              <a:rPr lang="en-US" sz="1800" dirty="0">
                <a:hlinkClick r:id="rId6"/>
              </a:rPr>
              <a:t>djlis@neep.org </a:t>
            </a:r>
            <a:endParaRPr lang="en-US" sz="1800" dirty="0"/>
          </a:p>
        </p:txBody>
      </p:sp>
      <p:sp>
        <p:nvSpPr>
          <p:cNvPr id="12" name="Content Placeholder 1"/>
          <p:cNvSpPr txBox="1">
            <a:spLocks/>
          </p:cNvSpPr>
          <p:nvPr/>
        </p:nvSpPr>
        <p:spPr>
          <a:xfrm>
            <a:off x="2819400" y="4724400"/>
            <a:ext cx="6629400" cy="190500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1">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2400" dirty="0"/>
              <a:t>At www.neep.org: </a:t>
            </a:r>
          </a:p>
          <a:p>
            <a:pPr>
              <a:spcBef>
                <a:spcPts val="0"/>
              </a:spcBef>
              <a:spcAft>
                <a:spcPts val="1200"/>
              </a:spcAft>
              <a:buFont typeface="Wingdings" panose="05000000000000000000" pitchFamily="2" charset="2"/>
              <a:buChar char="v"/>
            </a:pPr>
            <a:r>
              <a:rPr lang="en-US" sz="2200" dirty="0">
                <a:hlinkClick r:id="rId7"/>
              </a:rPr>
              <a:t>Building Decarb Central  </a:t>
            </a:r>
            <a:endParaRPr lang="en-US" sz="2200" dirty="0"/>
          </a:p>
          <a:p>
            <a:pPr>
              <a:spcBef>
                <a:spcPts val="0"/>
              </a:spcBef>
              <a:spcAft>
                <a:spcPts val="1200"/>
              </a:spcAft>
              <a:buFont typeface="Wingdings" panose="05000000000000000000" pitchFamily="2" charset="2"/>
              <a:buChar char="v"/>
            </a:pPr>
            <a:r>
              <a:rPr lang="en-US" sz="2200" dirty="0">
                <a:hlinkClick r:id="rId8"/>
              </a:rPr>
              <a:t>NEEP Air Source Heat Pump Resource Center</a:t>
            </a:r>
            <a:endParaRPr lang="en-US" sz="2200" dirty="0"/>
          </a:p>
          <a:p>
            <a:pPr>
              <a:spcBef>
                <a:spcPts val="0"/>
              </a:spcBef>
              <a:spcAft>
                <a:spcPts val="1200"/>
              </a:spcAft>
              <a:buFont typeface="Wingdings" panose="05000000000000000000" pitchFamily="2" charset="2"/>
              <a:buChar char="v"/>
            </a:pPr>
            <a:r>
              <a:rPr lang="en-US" sz="2200" dirty="0">
                <a:hlinkClick r:id="rId9"/>
              </a:rPr>
              <a:t>Resilient High Performance Communities </a:t>
            </a:r>
            <a:endParaRPr lang="en-US" sz="2200"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9800" y="1524000"/>
            <a:ext cx="1600200" cy="1600200"/>
          </a:xfrm>
          <a:prstGeom prst="rect">
            <a:avLst/>
          </a:prstGeom>
        </p:spPr>
      </p:pic>
    </p:spTree>
    <p:extLst>
      <p:ext uri="{BB962C8B-B14F-4D97-AF65-F5344CB8AC3E}">
        <p14:creationId xmlns:p14="http://schemas.microsoft.com/office/powerpoint/2010/main" val="1914405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EP PPT Template - Widescreen">
  <a:themeElements>
    <a:clrScheme name="Custom 3">
      <a:dk1>
        <a:srgbClr val="5A5A5A"/>
      </a:dk1>
      <a:lt1>
        <a:sysClr val="window" lastClr="FFFFFF"/>
      </a:lt1>
      <a:dk2>
        <a:srgbClr val="00A0AF"/>
      </a:dk2>
      <a:lt2>
        <a:srgbClr val="EEECE1"/>
      </a:lt2>
      <a:accent1>
        <a:srgbClr val="00A0AF"/>
      </a:accent1>
      <a:accent2>
        <a:srgbClr val="AFBD22"/>
      </a:accent2>
      <a:accent3>
        <a:srgbClr val="ADE0ED"/>
      </a:accent3>
      <a:accent4>
        <a:srgbClr val="5A5A5A"/>
      </a:accent4>
      <a:accent5>
        <a:srgbClr val="FFD200"/>
      </a:accent5>
      <a:accent6>
        <a:srgbClr val="5A5A5A"/>
      </a:accent6>
      <a:hlink>
        <a:srgbClr val="FFD200"/>
      </a:hlink>
      <a:folHlink>
        <a:srgbClr val="FFD2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EP - Widescreen Template" id="{BF1FBDD3-2E40-7F45-AD32-14333FED9225}" vid="{F9C2FF82-11EC-EA4F-8340-3A7D57B76B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NEEP PPT Template - Widescreen</Template>
  <TotalTime>426</TotalTime>
  <Words>526</Words>
  <Application>Microsoft Office PowerPoint</Application>
  <PresentationFormat>Widescreen</PresentationFormat>
  <Paragraphs>73</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Ｐゴシック</vt:lpstr>
      <vt:lpstr>Arial</vt:lpstr>
      <vt:lpstr>Calibri</vt:lpstr>
      <vt:lpstr>Trebuchet MS</vt:lpstr>
      <vt:lpstr>Wingdings</vt:lpstr>
      <vt:lpstr>NEEP PPT Template - Widescreen</vt:lpstr>
      <vt:lpstr>Electrifying the Building Sector in the PJM Footprint </vt:lpstr>
      <vt:lpstr>Northeast Energy Efficiency Partnerships</vt:lpstr>
      <vt:lpstr>Building Decarbonization  3 Key Elements</vt:lpstr>
      <vt:lpstr>Advanced Heat Pumps Market Adoption in Natural Market Cycles Reduces Building Energy Use in PJM States </vt:lpstr>
      <vt:lpstr>Carbon-Free Powered Advanced Heat Pumps Puts 2050 Climate Stabilization Goals In Reach within PJM States </vt:lpstr>
      <vt:lpstr>Advanced Heat Pumps Are Cost Competitive with Natural Gas Heating in PJM States Today</vt:lpstr>
      <vt:lpstr>2019: Building Energy Efficiency Policies in PJM States</vt:lpstr>
      <vt:lpstr>For More Information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Coakley, Sue</dc:creator>
  <cp:lastModifiedBy>Coakley, Sue</cp:lastModifiedBy>
  <cp:revision>35</cp:revision>
  <dcterms:created xsi:type="dcterms:W3CDTF">2019-12-11T21:48:15Z</dcterms:created>
  <dcterms:modified xsi:type="dcterms:W3CDTF">2019-12-17T14:57:01Z</dcterms:modified>
</cp:coreProperties>
</file>